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67" r:id="rId3"/>
    <p:sldId id="268" r:id="rId4"/>
    <p:sldId id="293" r:id="rId5"/>
    <p:sldId id="393" r:id="rId6"/>
    <p:sldId id="392" r:id="rId7"/>
    <p:sldId id="396" r:id="rId8"/>
    <p:sldId id="395" r:id="rId9"/>
    <p:sldId id="398" r:id="rId10"/>
    <p:sldId id="399" r:id="rId11"/>
    <p:sldId id="401" r:id="rId12"/>
    <p:sldId id="456" r:id="rId13"/>
    <p:sldId id="458" r:id="rId14"/>
    <p:sldId id="460" r:id="rId15"/>
    <p:sldId id="457" r:id="rId16"/>
    <p:sldId id="402" r:id="rId17"/>
    <p:sldId id="429" r:id="rId18"/>
    <p:sldId id="430" r:id="rId19"/>
    <p:sldId id="462" r:id="rId20"/>
    <p:sldId id="463" r:id="rId21"/>
    <p:sldId id="464" r:id="rId22"/>
    <p:sldId id="415" r:id="rId23"/>
    <p:sldId id="425" r:id="rId24"/>
    <p:sldId id="426" r:id="rId25"/>
    <p:sldId id="427" r:id="rId26"/>
    <p:sldId id="428" r:id="rId27"/>
    <p:sldId id="403" r:id="rId28"/>
    <p:sldId id="414" r:id="rId29"/>
    <p:sldId id="408" r:id="rId30"/>
    <p:sldId id="448" r:id="rId31"/>
    <p:sldId id="397" r:id="rId32"/>
    <p:sldId id="405" r:id="rId33"/>
    <p:sldId id="406" r:id="rId34"/>
    <p:sldId id="407" r:id="rId35"/>
    <p:sldId id="409" r:id="rId36"/>
    <p:sldId id="413" r:id="rId37"/>
    <p:sldId id="410" r:id="rId38"/>
    <p:sldId id="416" r:id="rId39"/>
    <p:sldId id="442" r:id="rId40"/>
    <p:sldId id="443" r:id="rId41"/>
    <p:sldId id="444" r:id="rId42"/>
    <p:sldId id="445" r:id="rId43"/>
    <p:sldId id="446" r:id="rId44"/>
    <p:sldId id="450" r:id="rId45"/>
    <p:sldId id="435" r:id="rId46"/>
    <p:sldId id="437" r:id="rId47"/>
    <p:sldId id="438" r:id="rId48"/>
    <p:sldId id="439" r:id="rId49"/>
    <p:sldId id="440" r:id="rId50"/>
    <p:sldId id="449" r:id="rId51"/>
    <p:sldId id="455" r:id="rId52"/>
    <p:sldId id="441" r:id="rId53"/>
    <p:sldId id="451" r:id="rId54"/>
    <p:sldId id="452" r:id="rId55"/>
    <p:sldId id="453" r:id="rId56"/>
    <p:sldId id="454" r:id="rId57"/>
    <p:sldId id="411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9900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9" autoAdjust="0"/>
    <p:restoredTop sz="80834" autoAdjust="0"/>
  </p:normalViewPr>
  <p:slideViewPr>
    <p:cSldViewPr>
      <p:cViewPr>
        <p:scale>
          <a:sx n="66" d="100"/>
          <a:sy n="66" d="100"/>
        </p:scale>
        <p:origin x="2040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51"/>
    </p:cViewPr>
  </p:sorterViewPr>
  <p:notesViewPr>
    <p:cSldViewPr>
      <p:cViewPr varScale="1">
        <p:scale>
          <a:sx n="118" d="100"/>
          <a:sy n="118" d="100"/>
        </p:scale>
        <p:origin x="-1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336ABBE5-53A0-469D-8078-FC578754ED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7" name="Rectangle 1027">
            <a:extLst>
              <a:ext uri="{FF2B5EF4-FFF2-40B4-BE49-F238E27FC236}">
                <a16:creationId xmlns:a16="http://schemas.microsoft.com/office/drawing/2014/main" id="{FE823962-E6D0-4C0B-A228-DDF38825FD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8" name="Rectangle 1028">
            <a:extLst>
              <a:ext uri="{FF2B5EF4-FFF2-40B4-BE49-F238E27FC236}">
                <a16:creationId xmlns:a16="http://schemas.microsoft.com/office/drawing/2014/main" id="{933F69A7-867A-4FB1-B785-C3BCE3A5BF9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9" name="Rectangle 1029">
            <a:extLst>
              <a:ext uri="{FF2B5EF4-FFF2-40B4-BE49-F238E27FC236}">
                <a16:creationId xmlns:a16="http://schemas.microsoft.com/office/drawing/2014/main" id="{9C4F84DB-53F5-4970-81FA-ECF34829B8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F4F540-AB66-449A-837A-EDD1D58AE3A5}" type="slidenum">
              <a:rPr lang="en-US" altLang="LID4096"/>
              <a:pPr>
                <a:defRPr/>
              </a:pPr>
              <a:t>‹#›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A33411-C8A9-4917-8FD7-C9EE17A8F5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3DF833F-40C7-4933-A743-A40CBE330F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81DF6BB-5A99-48A5-9E7D-A6DEE333253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368A9B4-4F45-45BC-B10F-BF2502075D0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LID4096" noProof="0"/>
              <a:t>Click to edit Master text styles</a:t>
            </a:r>
          </a:p>
          <a:p>
            <a:pPr lvl="1"/>
            <a:r>
              <a:rPr lang="en-GB" altLang="LID4096" noProof="0"/>
              <a:t>Second level</a:t>
            </a:r>
          </a:p>
          <a:p>
            <a:pPr lvl="2"/>
            <a:r>
              <a:rPr lang="en-GB" altLang="LID4096" noProof="0"/>
              <a:t>Third level</a:t>
            </a:r>
          </a:p>
          <a:p>
            <a:pPr lvl="3"/>
            <a:r>
              <a:rPr lang="en-GB" altLang="LID4096" noProof="0"/>
              <a:t>Fourth level</a:t>
            </a:r>
          </a:p>
          <a:p>
            <a:pPr lvl="4"/>
            <a:r>
              <a:rPr lang="en-GB" altLang="LID4096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EB9B449-326F-423B-9333-317B808E3C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30D9B82-21FA-4D1B-881B-8DF4D5A99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9CE6267B-2174-47DF-9431-33C4CBC9A3E2}" type="slidenum">
              <a:rPr lang="en-GB" altLang="LID4096"/>
              <a:pPr>
                <a:defRPr/>
              </a:pPr>
              <a:t>‹#›</a:t>
            </a:fld>
            <a:endParaRPr lang="en-GB" alt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1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LID4096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84308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14971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11724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355208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84195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550537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792464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49868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118117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52992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02746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514856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SOS model: cup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83284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63930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62693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669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66735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30518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70544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60860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3831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9540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CC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954831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25085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65069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778808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80922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50.000 source activations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92269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ToDo</a:t>
            </a:r>
            <a:r>
              <a:rPr lang="de-DE" dirty="0"/>
              <a:t>: </a:t>
            </a:r>
            <a:r>
              <a:rPr lang="de-DE" dirty="0" err="1"/>
              <a:t>Redo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aligned</a:t>
            </a:r>
            <a:r>
              <a:rPr lang="de-DE" dirty="0"/>
              <a:t>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281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086690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285745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39725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49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14701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the last result I got. In principle, we can go down to 0.4 mm grids, so I’ll continue a bit. One can see that you get high resolution features, sharp boundaries and a larger field of view compared to the TOF reconstruction. The image contains a few artifacts. Some of them come from the phantom design (reflections from the </a:t>
            </a:r>
            <a:r>
              <a:rPr lang="en-US" dirty="0" err="1"/>
              <a:t>airsurface</a:t>
            </a:r>
            <a:r>
              <a:rPr lang="en-US" dirty="0"/>
              <a:t>, there is another breast cup in there that I did not know about, the interface between the oil and PAA has areas of higher and lower density and gaps in acoustic coupling).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471895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999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109760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45785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9453033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84392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82176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293669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695348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081694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find amazing is that this improvement relies on using a mathematical model of wave-matter interaction with the help a big bag of applied mathematics tricks: From numerical wave propagation, stochastic optimization, multi-grid schemes and other things.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14267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0489434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4586166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3666030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  <a:effectLst/>
              </a:rPr>
              <a:t>reconstruction of experimental data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24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9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60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395419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9343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10FE62-2CEB-4319-B7F1-852AFFE0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EA9B85-A9D0-4753-B6B2-CA2FF66B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C7CDA8-F1BC-46C7-8BD0-500448EA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A67DF-EFA2-4CFE-BBEC-DB0D52CF458F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8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FC8EFB-ACC0-4DE3-AB60-51B2936F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29EC20-01EE-46D2-AE9F-1ECF5AFB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CDD74-0107-48DC-AC4F-7EACF5EA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04A6-5CC7-4FE9-B083-552305C1EB4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7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91300" y="1143000"/>
            <a:ext cx="2019300" cy="4953000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3400" y="1143000"/>
            <a:ext cx="5905500" cy="4953000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CAE6E9-267C-4BDB-B4D7-E94C85E5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35808D-C0A7-4E26-8F8A-AF06ED2C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08A56F-30E4-4B27-AD10-E9AC45C6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F47CA-B46C-4031-A0D4-7EBFC2BDE4F3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18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077200" cy="762000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09707F-9394-4BAA-A0D2-8A8DF968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D7376B0-D2E7-44D0-8816-3C13D8AC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A1BFEB-6C27-4076-90BA-1082573B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8FCEA-BE67-485E-8CC0-C6E02CDD7D3B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2D1DC6-C436-45E3-845E-5853B798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A9EF0B-5BE9-4ADE-8F1F-91AAF589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LID4096" sz="1400" kern="0" dirty="0"/>
              <a:t>Felix Lucka</a:t>
            </a:r>
            <a:endParaRPr lang="LID4096" altLang="LID4096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28EE63-BFDE-46CA-BD80-15800913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20D53-3A78-4287-9FC3-5A3B8D735E5C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2BDDED-E1BF-4979-8FEB-DD8AFC3B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F7CBF7-6E6F-48ED-ACCE-6E547AC1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E5B795-ED9B-479F-A1E0-5A39F57F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F3F4C-ED18-4FF1-92AD-319602E00625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7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96CF29-2F98-4401-8BC2-37EB76E6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907C2D-D868-4109-B7A4-E5472820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656AC1-C691-41B1-BC99-47008493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7243F-F48A-4DC9-AA8F-BCCEFB2D7D06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1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13D8BE-862E-4416-B620-3FFDD169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89BCE0E-9A40-4244-A55D-1BF309AA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6526405-FA9E-4BF8-BBA6-00685BB3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55B0C-AFF1-45F6-8A86-751FCEF5119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1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115B7B-C45A-423D-8FA2-B9C60278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9F85FDD-5477-4C42-BF05-ADD5C824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56C8C1-F16E-440C-B602-2A83A196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1BEF-C000-4684-89BA-A8D50B83C8E9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2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594C839-2B2D-474A-BB94-84DAE535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05A4ED5-00C8-48A3-9C45-CF7CC97B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21A383-769D-4958-B55F-34EDAA52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7F7CB-BC1B-4F8C-BF9A-E32E876C83B8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7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B1B5E6-6618-4B76-9D83-FFA89000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02E0E9B-99BC-48EB-905C-DCCAB12F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EDD7963-DB98-4C23-9906-B0EE0A0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4EBCF-19C2-4B6C-81E2-F81567A8B5A7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8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E05F56-28A1-40A3-BACC-7F432992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ADE327F-68F5-4192-9D39-B460065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4E5A18-B72C-4C75-9C14-2129D00C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EAB8A-2A34-4440-98E8-FF53C2D873C4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A7983-B87C-4E23-ADA5-28BDCD980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1430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7654A7-009F-4209-BCBA-BDA560AD6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81200"/>
            <a:ext cx="8077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 dirty="0"/>
              <a:t>Click to edit Master text styles</a:t>
            </a:r>
          </a:p>
          <a:p>
            <a:pPr lvl="1"/>
            <a:r>
              <a:rPr lang="en-US" altLang="LID4096" dirty="0"/>
              <a:t>Second level</a:t>
            </a:r>
          </a:p>
          <a:p>
            <a:pPr lvl="2"/>
            <a:r>
              <a:rPr lang="en-US" altLang="LID4096" dirty="0"/>
              <a:t>Third level</a:t>
            </a:r>
          </a:p>
          <a:p>
            <a:pPr lvl="3"/>
            <a:r>
              <a:rPr lang="en-US" altLang="LID4096" dirty="0"/>
              <a:t>Fourth level</a:t>
            </a:r>
          </a:p>
          <a:p>
            <a:pPr lvl="4"/>
            <a:r>
              <a:rPr lang="en-US" altLang="LID4096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9C53A5A-BD53-43D9-BB1C-ED345A088D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248400"/>
            <a:ext cx="19050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 kern="0" dirty="0"/>
              <a:t>Felix.Lucka@cwi.nl</a:t>
            </a:r>
            <a:endParaRPr lang="LID4096" altLang="LID4096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8B3BC0-CE0D-4B6F-9322-A910A57F97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u="none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dirty="0"/>
              <a:t>Photoacoustic &amp; Ultrasonic Breast Imaging</a:t>
            </a:r>
            <a:endParaRPr lang="LID4096" altLang="LID4096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9D1C6EA-21C8-46E3-B56D-5AE79FEAE9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42E2529-C1CF-4118-82B1-DDE2DBF35006}" type="slidenum">
              <a:rPr lang="en-US" altLang="LID4096"/>
              <a:pPr>
                <a:defRPr/>
              </a:pPr>
              <a:t>‹#›</a:t>
            </a:fld>
            <a:endParaRPr lang="en-US" altLang="LID4096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38.png"/><Relationship Id="rId21" Type="http://schemas.openxmlformats.org/officeDocument/2006/relationships/image" Target="../media/image43.svg"/><Relationship Id="rId7" Type="http://schemas.openxmlformats.org/officeDocument/2006/relationships/image" Target="../media/image39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45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370.png"/><Relationship Id="rId15" Type="http://schemas.openxmlformats.org/officeDocument/2006/relationships/image" Target="../media/image18.svg"/><Relationship Id="rId23" Type="http://schemas.openxmlformats.org/officeDocument/2006/relationships/image" Target="../media/image44.sv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42.svg"/><Relationship Id="rId31" Type="http://schemas.microsoft.com/office/2007/relationships/hdphoto" Target="../media/hdphoto1.wdp"/><Relationship Id="rId4" Type="http://schemas.openxmlformats.org/officeDocument/2006/relationships/image" Target="../media/image360.png"/><Relationship Id="rId9" Type="http://schemas.openxmlformats.org/officeDocument/2006/relationships/image" Target="../media/image41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gif"/><Relationship Id="rId7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microsoft.com/office/2007/relationships/hdphoto" Target="../media/hdphoto2.wdp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60.png"/><Relationship Id="rId26" Type="http://schemas.openxmlformats.org/officeDocument/2006/relationships/image" Target="../media/image44.svg"/><Relationship Id="rId3" Type="http://schemas.openxmlformats.org/officeDocument/2006/relationships/image" Target="../media/image530.png"/><Relationship Id="rId21" Type="http://schemas.openxmlformats.org/officeDocument/2006/relationships/image" Target="../media/image21.png"/><Relationship Id="rId34" Type="http://schemas.openxmlformats.org/officeDocument/2006/relationships/image" Target="../media/image32.svg"/><Relationship Id="rId17" Type="http://schemas.openxmlformats.org/officeDocument/2006/relationships/image" Target="../media/image550.png"/><Relationship Id="rId25" Type="http://schemas.openxmlformats.org/officeDocument/2006/relationships/image" Target="../media/image25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20" Type="http://schemas.openxmlformats.org/officeDocument/2006/relationships/image" Target="../media/image1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3.svg"/><Relationship Id="rId32" Type="http://schemas.openxmlformats.org/officeDocument/2006/relationships/image" Target="../media/image30.svg"/><Relationship Id="rId23" Type="http://schemas.openxmlformats.org/officeDocument/2006/relationships/image" Target="../media/image23.png"/><Relationship Id="rId28" Type="http://schemas.openxmlformats.org/officeDocument/2006/relationships/image" Target="../media/image45.svg"/><Relationship Id="rId19" Type="http://schemas.openxmlformats.org/officeDocument/2006/relationships/image" Target="../media/image13.png"/><Relationship Id="rId31" Type="http://schemas.openxmlformats.org/officeDocument/2006/relationships/image" Target="../media/image29.png"/><Relationship Id="rId4" Type="http://schemas.openxmlformats.org/officeDocument/2006/relationships/image" Target="../media/image540.png"/><Relationship Id="rId22" Type="http://schemas.openxmlformats.org/officeDocument/2006/relationships/image" Target="../media/image42.svg"/><Relationship Id="rId27" Type="http://schemas.openxmlformats.org/officeDocument/2006/relationships/image" Target="../media/image27.png"/><Relationship Id="rId30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3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53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54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Relationship Id="rId9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8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4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7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1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1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g"/><Relationship Id="rId5" Type="http://schemas.openxmlformats.org/officeDocument/2006/relationships/image" Target="../media/image151.jpg"/><Relationship Id="rId4" Type="http://schemas.openxmlformats.org/officeDocument/2006/relationships/image" Target="../media/image150.png"/><Relationship Id="rId9" Type="http://schemas.openxmlformats.org/officeDocument/2006/relationships/image" Target="../media/image5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4.svg"/><Relationship Id="rId1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130" y="4121047"/>
            <a:ext cx="4777740" cy="226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9335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20887"/>
            <a:ext cx="7924800" cy="17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Lucka*, Ben Cox &amp; </a:t>
            </a:r>
          </a:p>
          <a:p>
            <a:pPr>
              <a:lnSpc>
                <a:spcPct val="150000"/>
              </a:lnSpc>
            </a:pPr>
            <a:r>
              <a:rPr lang="en-GB" altLang="LID4096" sz="2000" kern="0" dirty="0"/>
              <a:t>the PAMMOTH team</a:t>
            </a:r>
            <a:br>
              <a:rPr lang="en-GB" altLang="LID4096" sz="400" kern="0" dirty="0"/>
            </a:br>
            <a:r>
              <a:rPr lang="en-GB" altLang="LID4096" sz="1800" b="0" kern="0" dirty="0"/>
              <a:t>(*he/him,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95971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600" kern="0" dirty="0"/>
              <a:t>Medical Physics Seminar @ MLU Halle-Wittenberg, 16</a:t>
            </a:r>
            <a:r>
              <a:rPr lang="en-GB" altLang="LID4096" sz="1600" kern="0" baseline="30000" dirty="0"/>
              <a:t>th</a:t>
            </a:r>
            <a:r>
              <a:rPr lang="en-GB" altLang="LID4096" sz="1600" kern="0" dirty="0"/>
              <a:t> Nov 2023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28C7C-BAA1-ADC4-6E9F-63D8C18F6422}"/>
              </a:ext>
            </a:extLst>
          </p:cNvPr>
          <p:cNvGrpSpPr/>
          <p:nvPr/>
        </p:nvGrpSpPr>
        <p:grpSpPr>
          <a:xfrm>
            <a:off x="6516218" y="2297018"/>
            <a:ext cx="2448270" cy="2444607"/>
            <a:chOff x="6516218" y="2280536"/>
            <a:chExt cx="2448270" cy="24446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62F717-EB75-EED4-EFA6-C84B685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16218" y="2280536"/>
              <a:ext cx="638953" cy="175712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BA706-4DCE-72FA-AD9B-A7C2CA90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16200000">
              <a:off x="7766451" y="3527658"/>
              <a:ext cx="638659" cy="175631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6975B-7E64-9106-6604-C2CE4BC3D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200850" y="2281781"/>
              <a:ext cx="1763638" cy="176363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</p:cSld>
  <p:clrMapOvr>
    <a:masterClrMapping/>
  </p:clrMapOvr>
  <p:transition spd="slow" advTm="2503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894-3327-229A-7C7A-2B26BAF8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762000"/>
          </a:xfrm>
        </p:spPr>
        <p:txBody>
          <a:bodyPr/>
          <a:lstStyle/>
          <a:p>
            <a:r>
              <a:rPr lang="en-US" sz="2800" dirty="0"/>
              <a:t>Our Contributions</a:t>
            </a:r>
            <a:endParaRPr lang="LID4096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D01F4-4EDD-8FDB-320A-9CD3BC0E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84784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simulation studies 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for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ultrasonic transducer specification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light excitation design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sensing pattern design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measurement protocol design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reconstruction algorithm design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ccuracy vs. computational time/resources/complexity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scanner modelling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assist high performance computing implementation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</a:rPr>
              <a:t>assist </a:t>
            </a:r>
            <a:r>
              <a:rPr lang="en-US" sz="2000" dirty="0">
                <a:solidFill>
                  <a:srgbClr val="000000"/>
                </a:solidFill>
                <a:effectLst/>
              </a:rPr>
              <a:t>phantom &amp; calibration design</a:t>
            </a: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process data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, refine measurement procedures</a:t>
            </a:r>
            <a:endParaRPr lang="LID4096" sz="2000" b="0" dirty="0"/>
          </a:p>
        </p:txBody>
      </p:sp>
    </p:spTree>
    <p:extLst>
      <p:ext uri="{BB962C8B-B14F-4D97-AF65-F5344CB8AC3E}">
        <p14:creationId xmlns:p14="http://schemas.microsoft.com/office/powerpoint/2010/main" val="396276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13074"/>
            <a:ext cx="7717160" cy="762000"/>
          </a:xfrm>
        </p:spPr>
        <p:txBody>
          <a:bodyPr/>
          <a:lstStyle/>
          <a:p>
            <a:r>
              <a:rPr lang="en-US" sz="2400" dirty="0"/>
              <a:t>PAT: Mathematical Modelling</a:t>
            </a:r>
            <a:endParaRPr lang="LID4096" sz="240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923976-04D1-8665-ED90-AB64BD87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980728"/>
            <a:ext cx="1561471" cy="290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218237" y="1319564"/>
            <a:ext cx="8663526" cy="580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radiative transfer equation (RTE)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photoacoustic effect</a:t>
            </a:r>
            <a:endParaRPr lang="LID4096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acoustic wave equation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100" dirty="0">
                <a:latin typeface="+mn-lt"/>
              </a:rPr>
              <a:t>					(assuming thermal and stress confinement conditions)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+mn-lt"/>
              </a:rPr>
              <a:t>two coupled inverse problems: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acoustic initial value problem with boundary data.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optical parameter identification with internal data.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/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/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/>
              <p:nvPr/>
            </p:nvSpPr>
            <p:spPr>
              <a:xfrm>
                <a:off x="-1116632" y="4983559"/>
                <a:ext cx="409317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6632" y="4983559"/>
                <a:ext cx="40931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251520" y="5733256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733256"/>
                <a:ext cx="20162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/>
              <p:nvPr/>
            </p:nvSpPr>
            <p:spPr>
              <a:xfrm>
                <a:off x="218237" y="613568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7" y="6135687"/>
                <a:ext cx="20162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>
            <a:extLst>
              <a:ext uri="{FF2B5EF4-FFF2-40B4-BE49-F238E27FC236}">
                <a16:creationId xmlns:a16="http://schemas.microsoft.com/office/drawing/2014/main" id="{F6B3FC1D-345C-CAF0-37A4-35146A608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1642" y="1339176"/>
            <a:ext cx="2059402" cy="205940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23D2A9B-97AB-6B81-4EB3-DD032316E8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9150" y="1242100"/>
            <a:ext cx="2493208" cy="264822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F3C3C-EC83-5E4D-3B46-823A84D8868B}"/>
              </a:ext>
            </a:extLst>
          </p:cNvPr>
          <p:cNvGrpSpPr/>
          <p:nvPr/>
        </p:nvGrpSpPr>
        <p:grpSpPr>
          <a:xfrm>
            <a:off x="5958798" y="2208770"/>
            <a:ext cx="491724" cy="491724"/>
            <a:chOff x="6012280" y="2982119"/>
            <a:chExt cx="1028700" cy="102870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F572903-6E03-C7AD-66B6-0EF4BB8FD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C7E3287-F504-B34D-0721-6B97C993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0029D9-F5EF-99AA-B5FA-EA4043C6B72E}"/>
              </a:ext>
            </a:extLst>
          </p:cNvPr>
          <p:cNvGrpSpPr/>
          <p:nvPr/>
        </p:nvGrpSpPr>
        <p:grpSpPr>
          <a:xfrm>
            <a:off x="5436096" y="1736586"/>
            <a:ext cx="1483347" cy="1456379"/>
            <a:chOff x="7121101" y="1736586"/>
            <a:chExt cx="1483347" cy="145637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24C8521-B00E-A9D3-A3A0-EFCDE00A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04528" y="2173811"/>
              <a:ext cx="567872" cy="55496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81677C3-0773-8B7D-D34F-328CAC30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30193" y="2015909"/>
              <a:ext cx="886223" cy="87319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0B8E572-A870-BAE6-F5EE-50171494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21101" y="1736586"/>
              <a:ext cx="1483347" cy="145637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E7D61C4-EC5A-96E2-6A79-9B99202BC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58596" y="1873496"/>
              <a:ext cx="1185646" cy="1172322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83F9FE5D-7F62-18B7-9F99-D3818EA92C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26675" y="3000019"/>
            <a:ext cx="420008" cy="55622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3230F01-8722-9573-9D6B-4D48A6CA37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823004" y="2927537"/>
            <a:ext cx="397982" cy="6212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530ACB-C4A6-4525-1C16-B4FE7EC8B93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731773" y="2163802"/>
            <a:ext cx="618215" cy="4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290736"/>
            <a:ext cx="8077200" cy="762000"/>
          </a:xfrm>
        </p:spPr>
        <p:txBody>
          <a:bodyPr/>
          <a:lstStyle/>
          <a:p>
            <a:r>
              <a:rPr lang="en-US" sz="2400" dirty="0"/>
              <a:t>PAT Image Reconstruction – </a:t>
            </a:r>
            <a:br>
              <a:rPr lang="en-US" sz="2400" dirty="0"/>
            </a:br>
            <a:r>
              <a:rPr lang="en-US" sz="2400" dirty="0"/>
              <a:t>General Considerations</a:t>
            </a:r>
            <a:endParaRPr lang="LID4096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F4B96-6ACC-5CEF-FB9B-9320E21F0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6144"/>
            <a:ext cx="8077200" cy="530120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Imaging goal </a:t>
            </a:r>
            <a:r>
              <a:rPr lang="en-US" sz="1800" b="0" dirty="0">
                <a:solidFill>
                  <a:srgbClr val="000000"/>
                </a:solidFill>
                <a:effectLst/>
              </a:rPr>
              <a:t>- 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what do we want?</a:t>
            </a:r>
          </a:p>
          <a:p>
            <a:r>
              <a:rPr lang="en-US" sz="1800" b="0" dirty="0"/>
              <a:t>qualitative (structural) or quantitative images?</a:t>
            </a:r>
          </a:p>
          <a:p>
            <a:r>
              <a:rPr lang="en-US" sz="1800" b="0" dirty="0"/>
              <a:t>fast (real-time?) image formation?</a:t>
            </a:r>
          </a:p>
          <a:p>
            <a:pPr marL="0" indent="0">
              <a:buNone/>
            </a:pPr>
            <a:endParaRPr lang="en-US" sz="800" b="0" dirty="0"/>
          </a:p>
          <a:p>
            <a:pPr marL="0" indent="0">
              <a:buNone/>
            </a:pPr>
            <a:r>
              <a:rPr lang="en-US" sz="1800" dirty="0"/>
              <a:t>Data properties </a:t>
            </a:r>
            <a:r>
              <a:rPr lang="en-US" sz="1800" b="0" dirty="0"/>
              <a:t>- </a:t>
            </a:r>
            <a:r>
              <a:rPr lang="en-US" sz="1800" b="0" i="1" dirty="0"/>
              <a:t>where and how did we measure the data?</a:t>
            </a:r>
          </a:p>
          <a:p>
            <a:r>
              <a:rPr lang="en-US" sz="1800" b="0" dirty="0"/>
              <a:t>sensing geometry – planar, cylindrical, (half-)spherical</a:t>
            </a:r>
          </a:p>
          <a:p>
            <a:r>
              <a:rPr lang="en-US" sz="1800" b="0" dirty="0" err="1"/>
              <a:t>spatio</a:t>
            </a:r>
            <a:r>
              <a:rPr lang="en-US" sz="1800" b="0" dirty="0"/>
              <a:t>-temporal sampling rates, compression?</a:t>
            </a:r>
          </a:p>
          <a:p>
            <a:r>
              <a:rPr lang="en-US" sz="1800" b="0" dirty="0"/>
              <a:t>sensor response, noise level</a:t>
            </a:r>
          </a:p>
          <a:p>
            <a:pPr marL="0" indent="0">
              <a:buNone/>
            </a:pPr>
            <a:endParaRPr lang="en-US" sz="800" b="0" dirty="0"/>
          </a:p>
          <a:p>
            <a:pPr marL="0" indent="0">
              <a:buNone/>
            </a:pPr>
            <a:r>
              <a:rPr lang="en-US" sz="1800" dirty="0"/>
              <a:t>Wave propagation model </a:t>
            </a:r>
            <a:r>
              <a:rPr lang="en-US" sz="1800" b="0" i="1" dirty="0"/>
              <a:t>- how realistic do we need to be?</a:t>
            </a:r>
          </a:p>
          <a:p>
            <a:r>
              <a:rPr lang="en-US" sz="1800" b="0" dirty="0"/>
              <a:t>need to include sound speed / density variations?</a:t>
            </a:r>
          </a:p>
          <a:p>
            <a:r>
              <a:rPr lang="en-US" sz="1800" b="0" dirty="0"/>
              <a:t>need to account for absorption? </a:t>
            </a:r>
          </a:p>
          <a:p>
            <a:r>
              <a:rPr lang="en-US" sz="1800" b="0" dirty="0"/>
              <a:t>include shear waves? </a:t>
            </a:r>
          </a:p>
          <a:p>
            <a:pPr marL="0" indent="0">
              <a:buNone/>
            </a:pPr>
            <a:endParaRPr lang="en-US" sz="800" b="0" dirty="0"/>
          </a:p>
          <a:p>
            <a:pPr marL="0" indent="0">
              <a:buNone/>
            </a:pPr>
            <a:r>
              <a:rPr lang="en-US" sz="1800" b="0" i="1" dirty="0"/>
              <a:t>What else?</a:t>
            </a:r>
          </a:p>
          <a:p>
            <a:r>
              <a:rPr lang="en-US" sz="1800" b="0" dirty="0"/>
              <a:t>available computing hardware?</a:t>
            </a:r>
          </a:p>
          <a:p>
            <a:r>
              <a:rPr lang="en-US" sz="1800" b="0" dirty="0"/>
              <a:t>pre- and postprocessing</a:t>
            </a:r>
          </a:p>
          <a:p>
            <a:pPr marL="0" indent="0">
              <a:buNone/>
            </a:pPr>
            <a:endParaRPr lang="en-US" sz="1800" b="0" dirty="0"/>
          </a:p>
          <a:p>
            <a:endParaRPr lang="en-US" sz="1800" b="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28441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578768"/>
            <a:ext cx="8077200" cy="762000"/>
          </a:xfrm>
        </p:spPr>
        <p:txBody>
          <a:bodyPr/>
          <a:lstStyle/>
          <a:p>
            <a:r>
              <a:rPr lang="en-US" sz="3200" dirty="0"/>
              <a:t>PAT Sensing Geometries</a:t>
            </a:r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F7C8AF6-6EA8-D55D-D533-227AABC6A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8604250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92F04C-68D5-03C4-F110-ABB41AD96401}"/>
              </a:ext>
            </a:extLst>
          </p:cNvPr>
          <p:cNvSpPr txBox="1"/>
          <p:nvPr/>
        </p:nvSpPr>
        <p:spPr>
          <a:xfrm>
            <a:off x="421494" y="4365104"/>
            <a:ext cx="6966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u="none" strike="noStrike" baseline="0" dirty="0">
                <a:latin typeface="CMSS8"/>
              </a:rPr>
              <a:t>taken from: </a:t>
            </a:r>
            <a:r>
              <a:rPr lang="en-US" sz="2000" b="0" i="0" u="none" strike="noStrike" baseline="0" dirty="0">
                <a:latin typeface="CMSS8"/>
              </a:rPr>
              <a:t>Paul Beard Interface Focus 2011;1:602-631</a:t>
            </a: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12F5B4-8B38-5846-154D-985A4E8B1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94" y="5373216"/>
            <a:ext cx="8077200" cy="7920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</a:rPr>
              <a:t>What is their difference?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6195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578768"/>
            <a:ext cx="8077200" cy="762000"/>
          </a:xfrm>
        </p:spPr>
        <p:txBody>
          <a:bodyPr/>
          <a:lstStyle/>
          <a:p>
            <a:r>
              <a:rPr lang="en-US" sz="3200" dirty="0"/>
              <a:t>PAT Visibility Condition</a:t>
            </a:r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2467922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F04C-68D5-03C4-F110-ABB41AD96401}"/>
              </a:ext>
            </a:extLst>
          </p:cNvPr>
          <p:cNvSpPr txBox="1"/>
          <p:nvPr/>
        </p:nvSpPr>
        <p:spPr>
          <a:xfrm>
            <a:off x="421494" y="3212976"/>
            <a:ext cx="6966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u="none" strike="noStrike" baseline="0" dirty="0">
                <a:latin typeface="CMSS8"/>
              </a:rPr>
              <a:t>taken from: </a:t>
            </a:r>
            <a:r>
              <a:rPr lang="da-DK" sz="2000" b="0" u="none" strike="noStrike" baseline="0" dirty="0">
                <a:latin typeface="CMSS8"/>
              </a:rPr>
              <a:t>Xu, Y. et al. (2004). Med. Phys., 31(4), 724.</a:t>
            </a:r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BF3E07-4BF1-E855-C093-F46E7A786A0B}"/>
              </a:ext>
            </a:extLst>
          </p:cNvPr>
          <p:cNvGrpSpPr/>
          <p:nvPr/>
        </p:nvGrpSpPr>
        <p:grpSpPr>
          <a:xfrm>
            <a:off x="323528" y="1739684"/>
            <a:ext cx="8563935" cy="1401284"/>
            <a:chOff x="490419" y="5152195"/>
            <a:chExt cx="8563935" cy="140128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69A1ADB-1265-EE70-991B-FE539B9A4A71}"/>
                </a:ext>
              </a:extLst>
            </p:cNvPr>
            <p:cNvGrpSpPr/>
            <p:nvPr/>
          </p:nvGrpSpPr>
          <p:grpSpPr>
            <a:xfrm>
              <a:off x="490419" y="5152195"/>
              <a:ext cx="5425074" cy="1386343"/>
              <a:chOff x="329802" y="4957957"/>
              <a:chExt cx="5425074" cy="1386343"/>
            </a:xfrm>
          </p:grpSpPr>
          <p:pic>
            <p:nvPicPr>
              <p:cNvPr id="16" name="Picture 15" descr="visibility2.png">
                <a:extLst>
                  <a:ext uri="{FF2B5EF4-FFF2-40B4-BE49-F238E27FC236}">
                    <a16:creationId xmlns:a16="http://schemas.microsoft.com/office/drawing/2014/main" id="{5B332C65-64B1-11BE-73C2-54613D92F8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534"/>
              <a:stretch/>
            </p:blipFill>
            <p:spPr>
              <a:xfrm>
                <a:off x="329802" y="4957957"/>
                <a:ext cx="3659493" cy="1383354"/>
              </a:xfrm>
              <a:prstGeom prst="rect">
                <a:avLst/>
              </a:prstGeom>
            </p:spPr>
          </p:pic>
          <p:pic>
            <p:nvPicPr>
              <p:cNvPr id="17" name="Picture 16" descr="visibility2.png">
                <a:extLst>
                  <a:ext uri="{FF2B5EF4-FFF2-40B4-BE49-F238E27FC236}">
                    <a16:creationId xmlns:a16="http://schemas.microsoft.com/office/drawing/2014/main" id="{4A1F75A8-7E06-FD1C-E70D-16993FD54F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800"/>
              <a:stretch/>
            </p:blipFill>
            <p:spPr>
              <a:xfrm>
                <a:off x="4034117" y="4960946"/>
                <a:ext cx="1720759" cy="1383354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DD9A4C-CA29-5EB7-2ADA-7BEAA2CF73E1}"/>
                </a:ext>
              </a:extLst>
            </p:cNvPr>
            <p:cNvGrpSpPr/>
            <p:nvPr/>
          </p:nvGrpSpPr>
          <p:grpSpPr>
            <a:xfrm>
              <a:off x="5961528" y="5170125"/>
              <a:ext cx="3092826" cy="1383354"/>
              <a:chOff x="6081055" y="4721889"/>
              <a:chExt cx="3092826" cy="1383354"/>
            </a:xfrm>
          </p:grpSpPr>
          <p:pic>
            <p:nvPicPr>
              <p:cNvPr id="14" name="Picture 13" descr="visibility2.png">
                <a:extLst>
                  <a:ext uri="{FF2B5EF4-FFF2-40B4-BE49-F238E27FC236}">
                    <a16:creationId xmlns:a16="http://schemas.microsoft.com/office/drawing/2014/main" id="{FF69940A-B73B-5EFA-1C89-46FB47E7F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14" r="23991"/>
              <a:stretch/>
            </p:blipFill>
            <p:spPr>
              <a:xfrm>
                <a:off x="6081055" y="4721889"/>
                <a:ext cx="1763059" cy="138335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C0F5A9-D0DC-5940-B427-7B8DCA05D204}"/>
                  </a:ext>
                </a:extLst>
              </p:cNvPr>
              <p:cNvSpPr txBox="1"/>
              <p:nvPr/>
            </p:nvSpPr>
            <p:spPr>
              <a:xfrm>
                <a:off x="7921760" y="5435093"/>
                <a:ext cx="125212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FF6600"/>
                  </a:buClr>
                  <a:defRPr/>
                </a:pPr>
                <a:r>
                  <a:rPr lang="en-US" sz="1800" dirty="0">
                    <a:latin typeface="Cambria"/>
                    <a:cs typeface="Cambria"/>
                  </a:rPr>
                  <a:t>visibility region</a:t>
                </a:r>
                <a:endParaRPr lang="en-US" sz="1800" i="1" dirty="0">
                  <a:latin typeface="Cambria"/>
                  <a:cs typeface="Cambria"/>
                </a:endParaRPr>
              </a:p>
            </p:txBody>
          </p:sp>
        </p:grpSp>
        <p:sp>
          <p:nvSpPr>
            <p:cNvPr id="13" name="Line 68">
              <a:extLst>
                <a:ext uri="{FF2B5EF4-FFF2-40B4-BE49-F238E27FC236}">
                  <a16:creationId xmlns:a16="http://schemas.microsoft.com/office/drawing/2014/main" id="{6F2510E4-3C77-46F9-8CB1-0605EA7C3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1178" y="6006351"/>
              <a:ext cx="448235" cy="1643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2CA0DF8-514C-1278-2529-780881254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494" y="3933056"/>
                <a:ext cx="8398978" cy="266429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A </a:t>
                </a:r>
                <a:r>
                  <a:rPr lang="en-US" sz="2400" b="0" i="1" dirty="0">
                    <a:solidFill>
                      <a:srgbClr val="000000"/>
                    </a:solidFill>
                    <a:effectLst/>
                  </a:rPr>
                  <a:t>phase space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400" b="0" i="1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is “visible” (“audible”), if a ray through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 in the direction of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 hits a sensor within the measurement time.</a:t>
                </a:r>
              </a:p>
              <a:p>
                <a:pPr marL="0" indent="0">
                  <a:buNone/>
                </a:pPr>
                <a:endParaRPr lang="en-US" sz="2400" b="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“Visibility region”</a:t>
                </a:r>
                <a:r>
                  <a:rPr lang="en-US" sz="2400" b="0" dirty="0">
                    <a:solidFill>
                      <a:srgbClr val="000000"/>
                    </a:solidFill>
                  </a:rPr>
                  <a:t>: all points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 is visible for all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b="0" dirty="0">
                    <a:solidFill>
                      <a:srgbClr val="000000"/>
                    </a:solidFill>
                    <a:effectLst/>
                  </a:rPr>
                  <a:t>.</a:t>
                </a: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2CA0DF8-514C-1278-2529-780881254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494" y="3933056"/>
                <a:ext cx="8398978" cy="2664296"/>
              </a:xfrm>
              <a:blipFill>
                <a:blip r:embed="rId4"/>
                <a:stretch>
                  <a:fillRect l="-1089" t="-2059" r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77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188640"/>
            <a:ext cx="8077200" cy="762000"/>
          </a:xfrm>
        </p:spPr>
        <p:txBody>
          <a:bodyPr/>
          <a:lstStyle/>
          <a:p>
            <a:r>
              <a:rPr lang="en-US" sz="2400" dirty="0"/>
              <a:t>PAT Reconstruction Approaches</a:t>
            </a:r>
            <a:endParaRPr lang="LID4096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F4B96-6ACC-5CEF-FB9B-9320E21F0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6144"/>
            <a:ext cx="8503096" cy="551723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Ad-hoc back-projection / delay-and-sum / beamforming</a:t>
            </a:r>
          </a:p>
          <a:p>
            <a:r>
              <a:rPr lang="en-US" sz="1800" b="0" dirty="0"/>
              <a:t>early approaches translated from US imaging</a:t>
            </a:r>
          </a:p>
          <a:p>
            <a:r>
              <a:rPr lang="en-US" sz="1800" b="0" dirty="0"/>
              <a:t>simple geometric space-time correspondence</a:t>
            </a:r>
          </a:p>
          <a:p>
            <a:r>
              <a:rPr lang="en-US" sz="1800" b="0" dirty="0"/>
              <a:t>efficient &amp; fast to implement  </a:t>
            </a:r>
          </a:p>
          <a:p>
            <a:pPr marL="0" indent="0">
              <a:buNone/>
            </a:pPr>
            <a:endParaRPr lang="en-US" sz="800" b="0" dirty="0"/>
          </a:p>
          <a:p>
            <a:pPr marL="0" indent="0">
              <a:buNone/>
            </a:pPr>
            <a:r>
              <a:rPr lang="en-US" sz="1800" dirty="0"/>
              <a:t>Analytical methods / series solutions</a:t>
            </a:r>
            <a:endParaRPr lang="en-US" sz="1800" b="0" i="1" dirty="0"/>
          </a:p>
          <a:p>
            <a:r>
              <a:rPr lang="en-US" sz="1800" b="0" dirty="0"/>
              <a:t>based on rigorous mathematics</a:t>
            </a:r>
          </a:p>
          <a:p>
            <a:r>
              <a:rPr lang="en-US" sz="1800" b="0" dirty="0"/>
              <a:t>exact for certain geometries and conditions</a:t>
            </a:r>
          </a:p>
          <a:p>
            <a:r>
              <a:rPr lang="en-US" sz="1800" b="0" dirty="0"/>
              <a:t>sometimes fast implementations (FFTs) </a:t>
            </a:r>
          </a:p>
          <a:p>
            <a:endParaRPr lang="en-US" sz="800" b="0" dirty="0"/>
          </a:p>
          <a:p>
            <a:pPr marL="0" indent="0">
              <a:buNone/>
            </a:pPr>
            <a:r>
              <a:rPr lang="en-US" sz="1800" dirty="0"/>
              <a:t>Model-based (algebraic / iterative / variational / Bayesian)</a:t>
            </a:r>
            <a:endParaRPr lang="en-US" sz="1800" b="0" dirty="0"/>
          </a:p>
          <a:p>
            <a:r>
              <a:rPr lang="en-US" sz="1800" b="0" dirty="0"/>
              <a:t>flexible, minimal conditions, sparse / compressed data</a:t>
            </a:r>
          </a:p>
          <a:p>
            <a:r>
              <a:rPr lang="en-US" sz="1800" b="0" dirty="0"/>
              <a:t>explicit numerical forward model, a-priori information</a:t>
            </a:r>
          </a:p>
          <a:p>
            <a:r>
              <a:rPr lang="en-US" sz="1800" b="0" dirty="0"/>
              <a:t>computationally heavy (high-res 3D?)  </a:t>
            </a:r>
          </a:p>
          <a:p>
            <a:endParaRPr lang="en-US" sz="800" b="0" dirty="0"/>
          </a:p>
          <a:p>
            <a:pPr marL="0" indent="0">
              <a:buNone/>
            </a:pPr>
            <a:r>
              <a:rPr lang="en-US" sz="1800" dirty="0"/>
              <a:t>Learned / data-driven (machine/deep learning)</a:t>
            </a:r>
          </a:p>
          <a:p>
            <a:r>
              <a:rPr lang="en-US" sz="1800" b="0" dirty="0"/>
              <a:t>improve certain aspect of traditional approaches</a:t>
            </a:r>
          </a:p>
          <a:p>
            <a:r>
              <a:rPr lang="en-US" sz="1800" b="0" dirty="0"/>
              <a:t>use training data to learn good inversion / image representation</a:t>
            </a:r>
          </a:p>
          <a:p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  <a:p>
            <a:endParaRPr lang="en-US" sz="1800" b="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56543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506760"/>
            <a:ext cx="8077200" cy="762000"/>
          </a:xfrm>
        </p:spPr>
        <p:txBody>
          <a:bodyPr/>
          <a:lstStyle/>
          <a:p>
            <a:r>
              <a:rPr lang="en-US" sz="2800" dirty="0"/>
              <a:t>Model-Based Approaches</a:t>
            </a:r>
            <a:endParaRPr lang="LID4096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/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/>
              <p:nvPr/>
            </p:nvSpPr>
            <p:spPr>
              <a:xfrm>
                <a:off x="533400" y="1881698"/>
                <a:ext cx="346253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𝑀𝑝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𝑀𝑊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81698"/>
                <a:ext cx="346253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B84BBD-1DBF-BED1-FD94-C17BE68DB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2448272"/>
                <a:ext cx="8602235" cy="371703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b="0" dirty="0"/>
                  <a:t> models the wave propagation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b="0" dirty="0"/>
                  <a:t> models the sensing geometry and characteristics 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b="0" dirty="0"/>
                  <a:t> combined </a:t>
                </a:r>
                <a:r>
                  <a:rPr lang="en-US" sz="1800" b="0" i="1" dirty="0"/>
                  <a:t>forward model</a:t>
                </a:r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Idea: </a:t>
                </a:r>
                <a:r>
                  <a:rPr lang="en-US" sz="1800" b="0" dirty="0"/>
                  <a:t>Solve linear system                approximately and subject to additional constraints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 cannot be set up as explicit matrix, but matrix-vector products </a:t>
                </a:r>
                <a14:m>
                  <m:oMath xmlns:m="http://schemas.openxmlformats.org/officeDocument/2006/math">
                    <m:r>
                      <a:rPr lang="de-DE" sz="1800" b="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b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b="0" dirty="0"/>
                  <a:t> can be computed </a:t>
                </a:r>
                <a:r>
                  <a:rPr lang="en-US" sz="1800" b="0" dirty="0">
                    <a:sym typeface="Wingdings" panose="05000000000000000000" pitchFamily="2" charset="2"/>
                  </a:rPr>
                  <a:t> iterative solution (e.g. conjugate gradient)</a:t>
                </a:r>
                <a:endParaRPr lang="en-US" sz="1800" b="0" dirty="0"/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b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b="0" dirty="0"/>
                  <a:t> require numerical wave propagation model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B84BBD-1DBF-BED1-FD94-C17BE68DB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448272"/>
                <a:ext cx="8602235" cy="3717032"/>
              </a:xfrm>
              <a:blipFill>
                <a:blip r:embed="rId5"/>
                <a:stretch>
                  <a:fillRect l="-567" t="-985" r="-1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CC1E38-ABBC-349D-0447-BDAE72F7749D}"/>
                  </a:ext>
                </a:extLst>
              </p:cNvPr>
              <p:cNvSpPr txBox="1"/>
              <p:nvPr/>
            </p:nvSpPr>
            <p:spPr>
              <a:xfrm>
                <a:off x="3491880" y="3645024"/>
                <a:ext cx="1152128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CC1E38-ABBC-349D-0447-BDAE72F77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645024"/>
                <a:ext cx="115212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 descr="Newspaper with solid fill">
            <a:extLst>
              <a:ext uri="{FF2B5EF4-FFF2-40B4-BE49-F238E27FC236}">
                <a16:creationId xmlns:a16="http://schemas.microsoft.com/office/drawing/2014/main" id="{9E3FC211-282C-167D-B987-1E239E3EB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275" y="5805264"/>
            <a:ext cx="762000" cy="762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B33EBE-3313-98EC-11E5-8988A5C0FD25}"/>
              </a:ext>
            </a:extLst>
          </p:cNvPr>
          <p:cNvSpPr txBox="1">
            <a:spLocks/>
          </p:cNvSpPr>
          <p:nvPr/>
        </p:nvSpPr>
        <p:spPr>
          <a:xfrm>
            <a:off x="1046079" y="5877272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800" kern="0" dirty="0" err="1"/>
              <a:t>Arridge</a:t>
            </a:r>
            <a:r>
              <a:rPr lang="en-US" sz="1800" kern="0" dirty="0"/>
              <a:t>, </a:t>
            </a:r>
            <a:r>
              <a:rPr lang="en-US" sz="1800" kern="0" dirty="0" err="1"/>
              <a:t>Betcke</a:t>
            </a:r>
            <a:r>
              <a:rPr lang="en-US" sz="1800" kern="0" dirty="0"/>
              <a:t>, Cox, L, </a:t>
            </a:r>
            <a:r>
              <a:rPr lang="en-US" sz="1800" kern="0" dirty="0" err="1"/>
              <a:t>Treeby</a:t>
            </a:r>
            <a:r>
              <a:rPr lang="en-US" sz="1800" kern="0" dirty="0"/>
              <a:t>, 2016.</a:t>
            </a:r>
            <a:r>
              <a:rPr lang="en-US" sz="1800" b="0" kern="0" dirty="0"/>
              <a:t> On the Adjoint Operator in Photoacoustic Tomography. </a:t>
            </a:r>
            <a:r>
              <a:rPr lang="en-US" sz="1800" b="0" i="1" kern="0" dirty="0"/>
              <a:t>Inverse Problems</a:t>
            </a:r>
          </a:p>
        </p:txBody>
      </p:sp>
    </p:spTree>
    <p:extLst>
      <p:ext uri="{BB962C8B-B14F-4D97-AF65-F5344CB8AC3E}">
        <p14:creationId xmlns:p14="http://schemas.microsoft.com/office/powerpoint/2010/main" val="1353927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EF99-6AA7-3AAB-9D80-7231AE9B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Acoustic Wave Solvers</a:t>
            </a:r>
            <a:endParaRPr lang="LID4096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1F9D39-06E3-707D-2C8C-E1C5F781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00808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Direct methods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finite-difference 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pseudospectral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finite/spectral element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discontinous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Galerkin</a:t>
            </a:r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Integral equation methods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boundary element</a:t>
            </a: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Asymptotic methods</a:t>
            </a:r>
            <a:endParaRPr lang="en-US" sz="2000" b="0" dirty="0">
              <a:solidFill>
                <a:srgbClr val="000000"/>
              </a:solidFill>
              <a:effectLst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geometrical optics 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Gaussian beams</a:t>
            </a:r>
          </a:p>
          <a:p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Time domain vs.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109257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A999-4FF5-8C6F-6465-C0D4291B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dirty="0"/>
              <a:t>k-Wave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C2DF-6779-5794-BD91-D4E2E2CD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56792"/>
            <a:ext cx="8143056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Time-domain </a:t>
            </a:r>
            <a:r>
              <a:rPr lang="en-US" sz="2000" i="1" dirty="0"/>
              <a:t>k</a:t>
            </a:r>
            <a:r>
              <a:rPr lang="en-US" sz="2000" dirty="0"/>
              <a:t>-space </a:t>
            </a:r>
            <a:r>
              <a:rPr lang="en-US" sz="2000" dirty="0" err="1"/>
              <a:t>pseudospectral</a:t>
            </a:r>
            <a:r>
              <a:rPr lang="en-US" sz="2000" dirty="0"/>
              <a:t> method </a:t>
            </a:r>
            <a:r>
              <a:rPr lang="en-US" sz="2000" b="0" dirty="0"/>
              <a:t>solving the underlying</a:t>
            </a:r>
            <a:r>
              <a:rPr lang="en-US" sz="2000" dirty="0"/>
              <a:t> system of first order conservation laws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0" dirty="0"/>
              <a:t>compute spatial derivatives via</a:t>
            </a:r>
            <a:r>
              <a:rPr lang="en-US" sz="2000" dirty="0"/>
              <a:t> 3D FFTs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parallel/GPU </a:t>
            </a:r>
            <a:r>
              <a:rPr lang="en-US" sz="2000" b="0" dirty="0"/>
              <a:t>computing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b="0" dirty="0"/>
              <a:t>modify finite temporal differences by </a:t>
            </a:r>
            <a:r>
              <a:rPr lang="en-US" sz="2000" b="0" i="1" dirty="0"/>
              <a:t>k</a:t>
            </a:r>
            <a:r>
              <a:rPr lang="en-US" sz="2000" b="0" dirty="0"/>
              <a:t>-space operator + staggered grids for accuracy and robustness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dirty="0"/>
              <a:t>perfectly matched layer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0" dirty="0"/>
              <a:t>free-space propagation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27492916-636F-2181-1CE9-0997B8C74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763344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02D91-C0B0-EBC1-3570-63D361FD873D}"/>
              </a:ext>
            </a:extLst>
          </p:cNvPr>
          <p:cNvSpPr txBox="1">
            <a:spLocks/>
          </p:cNvSpPr>
          <p:nvPr/>
        </p:nvSpPr>
        <p:spPr>
          <a:xfrm>
            <a:off x="899592" y="5877273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Treeby</a:t>
            </a:r>
            <a:r>
              <a:rPr lang="en-US" sz="1600" kern="0" dirty="0"/>
              <a:t>, Cox, 2010</a:t>
            </a:r>
            <a:r>
              <a:rPr lang="en-US" sz="1600" b="0" kern="0" dirty="0"/>
              <a:t>. k-Wave: MATLAB toolbox for the simulation and reconstruction of photoacoustic wave fields. </a:t>
            </a:r>
            <a:r>
              <a:rPr lang="en-US" sz="1600" b="0" i="1" kern="0" dirty="0"/>
              <a:t>Journal of Biomedical Optics</a:t>
            </a:r>
          </a:p>
        </p:txBody>
      </p:sp>
    </p:spTree>
    <p:extLst>
      <p:ext uri="{BB962C8B-B14F-4D97-AF65-F5344CB8AC3E}">
        <p14:creationId xmlns:p14="http://schemas.microsoft.com/office/powerpoint/2010/main" val="3542890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22784"/>
            <a:ext cx="8077200" cy="762000"/>
          </a:xfrm>
        </p:spPr>
        <p:txBody>
          <a:bodyPr/>
          <a:lstStyle/>
          <a:p>
            <a:r>
              <a:rPr lang="en-US" sz="2400" dirty="0"/>
              <a:t>Variational Regularization Approaches</a:t>
            </a:r>
            <a:endParaRPr lang="LID4096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B84BBD-1DBF-BED1-FD94-C17BE68DB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2664296"/>
                <a:ext cx="8602235" cy="37170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Idea: </a:t>
                </a:r>
                <a:r>
                  <a:rPr lang="en-US" sz="1800" b="0" dirty="0"/>
                  <a:t>Formulate image reconstruction as variational energy-minimization to incorporate </a:t>
                </a:r>
                <a:r>
                  <a:rPr lang="en-US" sz="1800" b="0" i="1" dirty="0"/>
                  <a:t>a-priori information</a:t>
                </a:r>
                <a:r>
                  <a:rPr lang="en-US" sz="1800" b="0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b="0" dirty="0"/>
                  <a:t>: </a:t>
                </a:r>
              </a:p>
              <a:p>
                <a:r>
                  <a:rPr lang="en-US" sz="1800" b="0" dirty="0"/>
                  <a:t>hard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b="0" dirty="0"/>
                  <a:t> encode physical information,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b="0" dirty="0"/>
              </a:p>
              <a:p>
                <a:r>
                  <a:rPr lang="en-US" sz="1800" b="0" dirty="0"/>
                  <a:t>(weighted) least-squares data-fit encodes Gaussian noise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penalizes un-wanted features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r>
                  <a:rPr lang="en-US" sz="1800" b="0" dirty="0"/>
                  <a:t>can be solved by first-order optimization methods </a:t>
                </a:r>
                <a:endParaRPr lang="en-US" sz="1800" b="0" dirty="0">
                  <a:sym typeface="Wingdings" panose="05000000000000000000" pitchFamily="2" charset="2"/>
                </a:endParaRPr>
              </a:p>
              <a:p>
                <a:r>
                  <a:rPr lang="en-US" sz="1800" b="0" dirty="0">
                    <a:sym typeface="Wingdings" panose="05000000000000000000" pitchFamily="2" charset="2"/>
                  </a:rPr>
                  <a:t>to compute gradient, ones needs </a:t>
                </a:r>
                <a:r>
                  <a:rPr lang="en-US" sz="1800" b="0" dirty="0"/>
                  <a:t>matrix-vector products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800" b="0" dirty="0"/>
              </a:p>
              <a:p>
                <a:endParaRPr lang="en-US" sz="1800" b="0" dirty="0"/>
              </a:p>
              <a:p>
                <a:endParaRPr lang="en-US" sz="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B84BBD-1DBF-BED1-FD94-C17BE68DB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664296"/>
                <a:ext cx="8602235" cy="3717032"/>
              </a:xfrm>
              <a:blipFill>
                <a:blip r:embed="rId3"/>
                <a:stretch>
                  <a:fillRect l="-638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 descr="Newspaper with solid fill">
            <a:extLst>
              <a:ext uri="{FF2B5EF4-FFF2-40B4-BE49-F238E27FC236}">
                <a16:creationId xmlns:a16="http://schemas.microsoft.com/office/drawing/2014/main" id="{9E3FC211-282C-167D-B987-1E239E3EB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275" y="5805264"/>
            <a:ext cx="762000" cy="762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B33EBE-3313-98EC-11E5-8988A5C0FD25}"/>
              </a:ext>
            </a:extLst>
          </p:cNvPr>
          <p:cNvSpPr txBox="1">
            <a:spLocks/>
          </p:cNvSpPr>
          <p:nvPr/>
        </p:nvSpPr>
        <p:spPr>
          <a:xfrm>
            <a:off x="1046079" y="5877272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800" kern="0" dirty="0" err="1"/>
              <a:t>Chambolle</a:t>
            </a:r>
            <a:r>
              <a:rPr lang="en-US" sz="1800" kern="0" dirty="0"/>
              <a:t>, Pock, 2016.</a:t>
            </a:r>
            <a:r>
              <a:rPr lang="en-US" sz="1800" b="0" kern="0" dirty="0"/>
              <a:t> An introduction to continuous optimization for imaging. </a:t>
            </a:r>
            <a:r>
              <a:rPr lang="en-US" sz="1800" b="0" i="1" kern="0" dirty="0"/>
              <a:t>Acta </a:t>
            </a:r>
            <a:r>
              <a:rPr lang="en-US" sz="1800" b="0" i="1" kern="0" dirty="0" err="1"/>
              <a:t>Numerica</a:t>
            </a:r>
            <a:endParaRPr lang="en-US" sz="1800" b="0" i="1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/>
              <p:nvPr/>
            </p:nvSpPr>
            <p:spPr>
              <a:xfrm>
                <a:off x="2789802" y="1585019"/>
                <a:ext cx="3564396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sub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802" y="1585019"/>
                <a:ext cx="3564396" cy="9078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3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5580-075F-ADAF-56F1-F6B82E08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Breast Cancer</a:t>
            </a:r>
            <a:endParaRPr lang="LID4096" sz="2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EC6319B-75F4-A8C5-9508-4BC674B9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315197"/>
            <a:ext cx="937043" cy="151699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5CD7F5-60E1-C039-98FA-2DA5DBBB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2060848"/>
            <a:ext cx="4110609" cy="26642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Most common cause of cancer death in women worldwide: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25% of all cancer cases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</a:rPr>
              <a:t>15% of all cancer deaths</a:t>
            </a:r>
          </a:p>
        </p:txBody>
      </p:sp>
      <p:pic>
        <p:nvPicPr>
          <p:cNvPr id="15" name="Picture 14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A2F5275F-9547-DC5D-1C15-91062EA3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168" y="2132856"/>
            <a:ext cx="3888432" cy="2592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EFFC12-152E-FB50-7382-C5567E6EAD42}"/>
              </a:ext>
            </a:extLst>
          </p:cNvPr>
          <p:cNvSpPr txBox="1"/>
          <p:nvPr/>
        </p:nvSpPr>
        <p:spPr>
          <a:xfrm>
            <a:off x="1364567" y="5153999"/>
            <a:ext cx="6558882" cy="86728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Early detection and diagnosis  are key to successful treatment!</a:t>
            </a:r>
          </a:p>
        </p:txBody>
      </p:sp>
    </p:spTree>
    <p:extLst>
      <p:ext uri="{BB962C8B-B14F-4D97-AF65-F5344CB8AC3E}">
        <p14:creationId xmlns:p14="http://schemas.microsoft.com/office/powerpoint/2010/main" val="3097652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146720"/>
            <a:ext cx="8077200" cy="762000"/>
          </a:xfrm>
        </p:spPr>
        <p:txBody>
          <a:bodyPr/>
          <a:lstStyle/>
          <a:p>
            <a:r>
              <a:rPr lang="en-US" sz="2000" dirty="0"/>
              <a:t>Comparison for One-Sided Sensor Data</a:t>
            </a:r>
            <a:endParaRPr lang="LID4096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/>
              <p:nvPr/>
            </p:nvSpPr>
            <p:spPr>
              <a:xfrm>
                <a:off x="2789802" y="792931"/>
                <a:ext cx="3564396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sub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802" y="792931"/>
                <a:ext cx="3564396" cy="907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17C54833-9F6C-D24D-EE73-982031410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42" y="1988840"/>
            <a:ext cx="7480517" cy="47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9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146720"/>
            <a:ext cx="8077200" cy="762000"/>
          </a:xfrm>
        </p:spPr>
        <p:txBody>
          <a:bodyPr/>
          <a:lstStyle/>
          <a:p>
            <a:r>
              <a:rPr lang="en-US" sz="2000" dirty="0"/>
              <a:t>Comparison for Sub-Sampled Data</a:t>
            </a:r>
            <a:endParaRPr lang="LID4096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/>
              <p:nvPr/>
            </p:nvSpPr>
            <p:spPr>
              <a:xfrm>
                <a:off x="2789802" y="792931"/>
                <a:ext cx="3564396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sub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2F61-D879-B160-0CFC-D7E8F2BE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802" y="792931"/>
                <a:ext cx="3564396" cy="907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7C54833-9F6C-D24D-EE73-9820314102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386" y="1988840"/>
            <a:ext cx="7467228" cy="47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80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94792"/>
            <a:ext cx="8077200" cy="762000"/>
          </a:xfrm>
        </p:spPr>
        <p:txBody>
          <a:bodyPr/>
          <a:lstStyle/>
          <a:p>
            <a:r>
              <a:rPr lang="en-US" sz="2400" dirty="0"/>
              <a:t>PAMMOTH modeling, baseline</a:t>
            </a:r>
            <a:endParaRPr lang="LID4096" sz="24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coelenterate, coral, ocean floor&#10;&#10;Description automatically generated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 descr="A green leaf on a purple surface&#10;&#10;Description automatically generated with low confidence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204864"/>
            <a:ext cx="1812967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596D43-12CE-89CD-CFEE-545324606E3D}"/>
              </a:ext>
            </a:extLst>
          </p:cNvPr>
          <p:cNvSpPr txBox="1">
            <a:spLocks/>
          </p:cNvSpPr>
          <p:nvPr/>
        </p:nvSpPr>
        <p:spPr bwMode="auto">
          <a:xfrm>
            <a:off x="533400" y="794792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400" kern="0" dirty="0"/>
              <a:t>PAMMOTH modeling, + spatial response</a:t>
            </a:r>
            <a:endParaRPr lang="LID4096" sz="2400" kern="0" dirty="0"/>
          </a:p>
        </p:txBody>
      </p:sp>
    </p:spTree>
    <p:extLst>
      <p:ext uri="{BB962C8B-B14F-4D97-AF65-F5344CB8AC3E}">
        <p14:creationId xmlns:p14="http://schemas.microsoft.com/office/powerpoint/2010/main" val="2326581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995A01-C3F8-C1CC-7446-B62B51330E4A}"/>
              </a:ext>
            </a:extLst>
          </p:cNvPr>
          <p:cNvSpPr txBox="1">
            <a:spLocks/>
          </p:cNvSpPr>
          <p:nvPr/>
        </p:nvSpPr>
        <p:spPr bwMode="auto">
          <a:xfrm>
            <a:off x="533400" y="794792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400" kern="0" dirty="0"/>
              <a:t>PAMMOTH modeling, + temporal response</a:t>
            </a:r>
            <a:endParaRPr lang="LID4096" sz="2400" kern="0" dirty="0"/>
          </a:p>
        </p:txBody>
      </p:sp>
    </p:spTree>
    <p:extLst>
      <p:ext uri="{BB962C8B-B14F-4D97-AF65-F5344CB8AC3E}">
        <p14:creationId xmlns:p14="http://schemas.microsoft.com/office/powerpoint/2010/main" val="2905615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52410C-9A9B-F4C0-63F8-059773CDAB62}"/>
              </a:ext>
            </a:extLst>
          </p:cNvPr>
          <p:cNvSpPr txBox="1">
            <a:spLocks/>
          </p:cNvSpPr>
          <p:nvPr/>
        </p:nvSpPr>
        <p:spPr bwMode="auto">
          <a:xfrm>
            <a:off x="533400" y="794792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400" kern="0" dirty="0"/>
              <a:t>PAMMOTH modeling, + sampling density</a:t>
            </a:r>
            <a:endParaRPr lang="LID4096" sz="2400" kern="0" dirty="0"/>
          </a:p>
        </p:txBody>
      </p:sp>
    </p:spTree>
    <p:extLst>
      <p:ext uri="{BB962C8B-B14F-4D97-AF65-F5344CB8AC3E}">
        <p14:creationId xmlns:p14="http://schemas.microsoft.com/office/powerpoint/2010/main" val="3694575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14885"/>
            <a:ext cx="1812965" cy="43724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DA912A-7578-AC77-2FE6-0FBFAC15DDEA}"/>
              </a:ext>
            </a:extLst>
          </p:cNvPr>
          <p:cNvSpPr txBox="1">
            <a:spLocks/>
          </p:cNvSpPr>
          <p:nvPr/>
        </p:nvSpPr>
        <p:spPr bwMode="auto">
          <a:xfrm>
            <a:off x="533400" y="794792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400" kern="0" dirty="0"/>
              <a:t>PAMMOTH modeling, higher resolution</a:t>
            </a:r>
            <a:endParaRPr lang="LID4096" sz="2400" kern="0" dirty="0"/>
          </a:p>
        </p:txBody>
      </p:sp>
    </p:spTree>
    <p:extLst>
      <p:ext uri="{BB962C8B-B14F-4D97-AF65-F5344CB8AC3E}">
        <p14:creationId xmlns:p14="http://schemas.microsoft.com/office/powerpoint/2010/main" val="4134459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76A18A-E239-6757-62A1-DECD50C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1BAA1BC-D61E-5B6C-BE95-9B882A11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6782185" cy="420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1AE14-5212-E3E8-A3D9-A5FB680E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6" y="1772816"/>
            <a:ext cx="1806675" cy="137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9B117-ACA0-361A-223C-A7D8C4A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3" y="4783965"/>
            <a:ext cx="1817738" cy="1670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07DD1-2CAA-A751-5E36-FEC740CAC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3" y="3284984"/>
            <a:ext cx="1828800" cy="13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4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42609-80B2-8DAC-7FB3-8000B9B8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7" y="1838468"/>
            <a:ext cx="4294483" cy="1880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06BAF-1A91-7A5C-3926-B8770B959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/>
          <a:stretch/>
        </p:blipFill>
        <p:spPr bwMode="auto">
          <a:xfrm>
            <a:off x="7091366" y="1875999"/>
            <a:ext cx="1778205" cy="99056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person, wall, indoor, hand&#10;&#10;Description automatically generated">
            <a:extLst>
              <a:ext uri="{FF2B5EF4-FFF2-40B4-BE49-F238E27FC236}">
                <a16:creationId xmlns:a16="http://schemas.microsoft.com/office/drawing/2014/main" id="{6CBB15D8-D4B3-7937-8B35-E32565DA68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9" r="8715" b="21241"/>
          <a:stretch/>
        </p:blipFill>
        <p:spPr>
          <a:xfrm>
            <a:off x="4788024" y="1838468"/>
            <a:ext cx="2140428" cy="16235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209CE8-5607-34CF-278B-BF7BB92A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13" name="Picture 12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3643B042-FD86-B3FA-6089-13C218781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37" y="4437112"/>
            <a:ext cx="8796259" cy="22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3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499706-09B6-F532-EF8D-0644976C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3291977" cy="32704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In Vivo Results</a:t>
            </a:r>
            <a:endParaRPr lang="LID4096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0211F5-B03D-6A9C-B12C-9A0274BB7D33}"/>
              </a:ext>
            </a:extLst>
          </p:cNvPr>
          <p:cNvGrpSpPr/>
          <p:nvPr/>
        </p:nvGrpSpPr>
        <p:grpSpPr>
          <a:xfrm>
            <a:off x="3923928" y="1196752"/>
            <a:ext cx="3764288" cy="3381663"/>
            <a:chOff x="407795" y="1646851"/>
            <a:chExt cx="4099813" cy="368308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0B3A9A-D4B5-DEA0-1D80-8E0640D810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020241" y="1981056"/>
              <a:ext cx="1623181" cy="161781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2CF950-3441-83DA-77B9-D177A15D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7795" y="1981056"/>
              <a:ext cx="3235627" cy="32356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DA5348-1B36-E3B2-C5AD-00AA8041C9CB}"/>
                </a:ext>
              </a:extLst>
            </p:cNvPr>
            <p:cNvSpPr txBox="1"/>
            <p:nvPr/>
          </p:nvSpPr>
          <p:spPr>
            <a:xfrm>
              <a:off x="770684" y="1646851"/>
              <a:ext cx="3094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EA17B4-E243-4D62-BAC1-F7FEBF8DA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602" y="1969001"/>
              <a:ext cx="152026" cy="32476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08D019-82C0-12B7-6B0C-D636D031E718}"/>
                </a:ext>
              </a:extLst>
            </p:cNvPr>
            <p:cNvSpPr txBox="1"/>
            <p:nvPr/>
          </p:nvSpPr>
          <p:spPr>
            <a:xfrm>
              <a:off x="3903808" y="1883181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&gt;1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2ABE54-D7AF-9F8D-591E-AE034F647850}"/>
                </a:ext>
              </a:extLst>
            </p:cNvPr>
            <p:cNvSpPr txBox="1"/>
            <p:nvPr/>
          </p:nvSpPr>
          <p:spPr>
            <a:xfrm>
              <a:off x="3865296" y="4994725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&lt;1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2E79B-D1C2-690E-98BC-D6D0BDEBE929}"/>
                </a:ext>
              </a:extLst>
            </p:cNvPr>
            <p:cNvSpPr/>
            <p:nvPr/>
          </p:nvSpPr>
          <p:spPr>
            <a:xfrm rot="16200000">
              <a:off x="2601719" y="3425237"/>
              <a:ext cx="2929945" cy="3352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Intensity ratio  890 nm / 720 nm</a:t>
              </a:r>
              <a:endParaRPr lang="nl-N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3000B-EF18-7106-FA54-77AD04103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 t="29460" r="6012" b="24034"/>
          <a:stretch/>
        </p:blipFill>
        <p:spPr>
          <a:xfrm>
            <a:off x="2915174" y="4553228"/>
            <a:ext cx="2664938" cy="20173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0E04D9-07F7-D67E-46A9-E97F7E7DDA74}"/>
              </a:ext>
            </a:extLst>
          </p:cNvPr>
          <p:cNvGrpSpPr/>
          <p:nvPr/>
        </p:nvGrpSpPr>
        <p:grpSpPr>
          <a:xfrm>
            <a:off x="5431556" y="4512018"/>
            <a:ext cx="3165472" cy="2565350"/>
            <a:chOff x="3440805" y="2956173"/>
            <a:chExt cx="7489554" cy="6069655"/>
          </a:xfrm>
        </p:grpSpPr>
        <p:pic>
          <p:nvPicPr>
            <p:cNvPr id="17" name="Picture 4" descr="Non-invasive Measurement of SaO&amp;lt;sub&amp;gt;2&amp;lt;/sub&amp;gt;, SvO&amp;lt;sub&amp;gt;2&amp;lt;/sub&amp;gt; &amp;amp; Hemoglobin">
              <a:extLst>
                <a:ext uri="{FF2B5EF4-FFF2-40B4-BE49-F238E27FC236}">
                  <a16:creationId xmlns:a16="http://schemas.microsoft.com/office/drawing/2014/main" id="{6EC7EBE8-E301-D043-46EE-BA7DE13C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435" y="2956173"/>
              <a:ext cx="5769331" cy="44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55ACF-3C70-DBEF-F0F8-24DC7F6E1901}"/>
                </a:ext>
              </a:extLst>
            </p:cNvPr>
            <p:cNvSpPr txBox="1"/>
            <p:nvPr/>
          </p:nvSpPr>
          <p:spPr>
            <a:xfrm>
              <a:off x="3440805" y="7278138"/>
              <a:ext cx="7489554" cy="174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+mj-lt"/>
                </a:rPr>
                <a:t>Figure from: Spectrum Medical, Non-Invasive Measurement of SaO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, SvO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 &amp; Hemoglobin</a:t>
              </a:r>
            </a:p>
            <a:p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22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084901-0666-6AE2-AD2D-6EF586736BEA}"/>
              </a:ext>
            </a:extLst>
          </p:cNvPr>
          <p:cNvSpPr/>
          <p:nvPr/>
        </p:nvSpPr>
        <p:spPr>
          <a:xfrm>
            <a:off x="3289323" y="1628803"/>
            <a:ext cx="2585555" cy="648069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3CB99-ACD7-7DE5-5F68-2CDBA21EEE0C}"/>
              </a:ext>
            </a:extLst>
          </p:cNvPr>
          <p:cNvSpPr/>
          <p:nvPr/>
        </p:nvSpPr>
        <p:spPr>
          <a:xfrm>
            <a:off x="6084168" y="1628803"/>
            <a:ext cx="2585555" cy="648069"/>
          </a:xfrm>
          <a:prstGeom prst="rect">
            <a:avLst/>
          </a:prstGeom>
          <a:solidFill>
            <a:srgbClr val="FFD9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D8FEB-1FF7-56B6-2B01-0EFA3C2E1459}"/>
              </a:ext>
            </a:extLst>
          </p:cNvPr>
          <p:cNvSpPr txBox="1"/>
          <p:nvPr/>
        </p:nvSpPr>
        <p:spPr>
          <a:xfrm>
            <a:off x="6084168" y="1628801"/>
            <a:ext cx="2585554" cy="25480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00"/>
                </a:solidFill>
                <a:latin typeface="+mn-lt"/>
              </a:rPr>
              <a:t>Magnetic resonance imaging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contrast agent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expensive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availability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not suitable for every woman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999F5-EB9D-1978-85AC-D1B2AB548385}"/>
              </a:ext>
            </a:extLst>
          </p:cNvPr>
          <p:cNvSpPr txBox="1"/>
          <p:nvPr/>
        </p:nvSpPr>
        <p:spPr>
          <a:xfrm>
            <a:off x="3354598" y="1784000"/>
            <a:ext cx="2585554" cy="1717008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 defTabSz="864017">
              <a:lnSpc>
                <a:spcPct val="150000"/>
              </a:lnSpc>
              <a:defRPr/>
            </a:pPr>
            <a:r>
              <a:rPr lang="en-US" sz="1200" b="1" kern="0" dirty="0">
                <a:solidFill>
                  <a:prstClr val="black"/>
                </a:solidFill>
                <a:latin typeface="+mn-lt"/>
              </a:rPr>
              <a:t>Ultrasonography</a:t>
            </a:r>
          </a:p>
          <a:p>
            <a:pPr defTabSz="864017">
              <a:lnSpc>
                <a:spcPct val="150000"/>
              </a:lnSpc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whole breast imaging is difficult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operator dependent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AB5BD-C1AF-8834-7274-88AC2C4B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446" y="3758569"/>
            <a:ext cx="2109108" cy="2334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13126-3B71-CC80-54D1-083201DB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99" y="4474697"/>
            <a:ext cx="2486524" cy="16185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55EF3-B451-B86D-3B32-19EE3BC5F636}"/>
              </a:ext>
            </a:extLst>
          </p:cNvPr>
          <p:cNvSpPr/>
          <p:nvPr/>
        </p:nvSpPr>
        <p:spPr>
          <a:xfrm>
            <a:off x="3282590" y="1628801"/>
            <a:ext cx="2585554" cy="453648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7D764-A09B-DCF4-0AD2-C6DF2E000B33}"/>
              </a:ext>
            </a:extLst>
          </p:cNvPr>
          <p:cNvSpPr/>
          <p:nvPr/>
        </p:nvSpPr>
        <p:spPr>
          <a:xfrm>
            <a:off x="6084451" y="1628800"/>
            <a:ext cx="2585554" cy="4536480"/>
          </a:xfrm>
          <a:prstGeom prst="rect">
            <a:avLst/>
          </a:prstGeom>
          <a:noFill/>
          <a:ln>
            <a:solidFill>
              <a:srgbClr val="EF00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5295A-3810-CEDD-CF93-1B3B8DF7DC8B}"/>
              </a:ext>
            </a:extLst>
          </p:cNvPr>
          <p:cNvSpPr txBox="1"/>
          <p:nvPr/>
        </p:nvSpPr>
        <p:spPr>
          <a:xfrm>
            <a:off x="3779912" y="6416646"/>
            <a:ext cx="5256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+mn-lt"/>
              </a:rPr>
              <a:t>courtesy</a:t>
            </a:r>
            <a:r>
              <a:rPr lang="nl-NL" sz="1600" i="1" dirty="0">
                <a:latin typeface="+mn-lt"/>
              </a:rPr>
              <a:t> of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F7A34A-FE00-1506-BAC1-50EA84615AA0}"/>
              </a:ext>
            </a:extLst>
          </p:cNvPr>
          <p:cNvGrpSpPr/>
          <p:nvPr/>
        </p:nvGrpSpPr>
        <p:grpSpPr>
          <a:xfrm>
            <a:off x="395536" y="1628803"/>
            <a:ext cx="2592288" cy="4536501"/>
            <a:chOff x="395536" y="1628803"/>
            <a:chExt cx="2592288" cy="45365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07138D-3FF7-0B7B-58B2-8A4C8D2DD8D9}"/>
                </a:ext>
              </a:extLst>
            </p:cNvPr>
            <p:cNvSpPr/>
            <p:nvPr/>
          </p:nvSpPr>
          <p:spPr>
            <a:xfrm>
              <a:off x="402269" y="1628803"/>
              <a:ext cx="2585555" cy="648069"/>
            </a:xfrm>
            <a:prstGeom prst="rect">
              <a:avLst/>
            </a:prstGeom>
            <a:solidFill>
              <a:srgbClr val="CCE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64017">
                <a:defRPr/>
              </a:pPr>
              <a:endParaRPr lang="en-US" sz="1701" kern="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D4E48F-DD9C-DFCD-04C5-B38E2A4076A6}"/>
                </a:ext>
              </a:extLst>
            </p:cNvPr>
            <p:cNvSpPr txBox="1"/>
            <p:nvPr/>
          </p:nvSpPr>
          <p:spPr>
            <a:xfrm>
              <a:off x="395536" y="1772816"/>
              <a:ext cx="2585554" cy="205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864017">
                <a:lnSpc>
                  <a:spcPct val="150000"/>
                </a:lnSpc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+mn-lt"/>
                </a:rPr>
                <a:t>X-ray mammography</a:t>
              </a:r>
            </a:p>
            <a:p>
              <a:pPr defTabSz="864017">
                <a:lnSpc>
                  <a:spcPct val="150000"/>
                </a:lnSpc>
                <a:defRPr/>
              </a:pPr>
              <a:endParaRPr lang="en-US" sz="1000" b="1" kern="0" dirty="0">
                <a:solidFill>
                  <a:prstClr val="black"/>
                </a:solidFill>
                <a:latin typeface="+mn-lt"/>
              </a:endParaRP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p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ainful compression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i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onizing radiation </a:t>
              </a:r>
              <a:br>
                <a:rPr lang="en-US" sz="1200" kern="0" dirty="0">
                  <a:solidFill>
                    <a:srgbClr val="000000"/>
                  </a:solidFill>
                  <a:latin typeface="+mn-lt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(tumor induction)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g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landular tissue is problematic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930C31-0842-9557-AC47-9B09A334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3823482"/>
              <a:ext cx="1051260" cy="22698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A09EF2-2AF3-5634-B6E0-F869ECB37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2636" y="3823482"/>
              <a:ext cx="1059164" cy="22698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80B4-7CB7-DBEC-C9A0-37CF227E2FCF}"/>
                </a:ext>
              </a:extLst>
            </p:cNvPr>
            <p:cNvSpPr/>
            <p:nvPr/>
          </p:nvSpPr>
          <p:spPr>
            <a:xfrm>
              <a:off x="395536" y="1628824"/>
              <a:ext cx="2585554" cy="453648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2444955-B39A-03C5-0F15-B5F44A66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Conventional Breast Imaging</a:t>
            </a:r>
            <a:endParaRPr lang="LID4096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CA410-2832-89B8-77A5-CF9D56D0D119}"/>
              </a:ext>
            </a:extLst>
          </p:cNvPr>
          <p:cNvSpPr txBox="1"/>
          <p:nvPr/>
        </p:nvSpPr>
        <p:spPr>
          <a:xfrm>
            <a:off x="402269" y="1636465"/>
            <a:ext cx="8274187" cy="222458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 anchor="ctr" anchorCtr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Urgent need for novel imaging techniques providing higher specificity, contrast and image resolution than X-ray mammography at lower costs than MRI.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7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836712"/>
            <a:ext cx="8077200" cy="762000"/>
          </a:xfrm>
        </p:spPr>
        <p:txBody>
          <a:bodyPr/>
          <a:lstStyle/>
          <a:p>
            <a:r>
              <a:rPr lang="en-US" sz="3200" dirty="0"/>
              <a:t>How deep can we image?</a:t>
            </a:r>
            <a:endParaRPr lang="LID4096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EDC4B7-B715-B8CE-3FF8-5AC619F14E5F}"/>
              </a:ext>
            </a:extLst>
          </p:cNvPr>
          <p:cNvGrpSpPr/>
          <p:nvPr/>
        </p:nvGrpSpPr>
        <p:grpSpPr>
          <a:xfrm>
            <a:off x="198578" y="1916832"/>
            <a:ext cx="8745912" cy="4416281"/>
            <a:chOff x="198578" y="1452213"/>
            <a:chExt cx="8745912" cy="44162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E73878-F89C-41C0-E30E-D5A489E80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78" y="1905291"/>
              <a:ext cx="8745912" cy="34755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D80556-41B4-3467-AAB8-98823511F1A4}"/>
                </a:ext>
              </a:extLst>
            </p:cNvPr>
            <p:cNvCxnSpPr/>
            <p:nvPr/>
          </p:nvCxnSpPr>
          <p:spPr>
            <a:xfrm>
              <a:off x="1386243" y="5503734"/>
              <a:ext cx="6069679" cy="0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BCED6-A614-336D-D52E-5104DE23EEED}"/>
                </a:ext>
              </a:extLst>
            </p:cNvPr>
            <p:cNvSpPr txBox="1"/>
            <p:nvPr/>
          </p:nvSpPr>
          <p:spPr>
            <a:xfrm>
              <a:off x="3237442" y="5529940"/>
              <a:ext cx="3132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Increasing depth from skin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EAEBC0-DF0A-4F7B-31D8-9D520FDCEDC3}"/>
                </a:ext>
              </a:extLst>
            </p:cNvPr>
            <p:cNvSpPr txBox="1"/>
            <p:nvPr/>
          </p:nvSpPr>
          <p:spPr>
            <a:xfrm>
              <a:off x="1706761" y="1452213"/>
              <a:ext cx="5637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medial-lateral depth color-coded PAT MIPs</a:t>
              </a:r>
              <a:endParaRPr lang="nl-NL" sz="2000" dirty="0"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773A99-6687-64E8-C0D8-C72A5CA2CFEA}"/>
              </a:ext>
            </a:extLst>
          </p:cNvPr>
          <p:cNvGrpSpPr/>
          <p:nvPr/>
        </p:nvGrpSpPr>
        <p:grpSpPr>
          <a:xfrm>
            <a:off x="7308304" y="4254569"/>
            <a:ext cx="1130438" cy="701455"/>
            <a:chOff x="7308304" y="3789950"/>
            <a:chExt cx="1130438" cy="7014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979BFC-E543-7B14-0337-F12193FB5B25}"/>
                </a:ext>
              </a:extLst>
            </p:cNvPr>
            <p:cNvSpPr txBox="1"/>
            <p:nvPr/>
          </p:nvSpPr>
          <p:spPr>
            <a:xfrm>
              <a:off x="7308304" y="4029740"/>
              <a:ext cx="113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FF"/>
                  </a:solidFill>
                  <a:latin typeface="Abadi" panose="020B0604020104020204"/>
                </a:rPr>
                <a:t>48 mm</a:t>
              </a:r>
              <a:endParaRPr lang="nl-NL" dirty="0">
                <a:solidFill>
                  <a:srgbClr val="FF00FF"/>
                </a:solidFill>
                <a:latin typeface="Abadi" panose="020B0604020104020204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72D034-DF2D-728F-7787-977AA2E893D1}"/>
                </a:ext>
              </a:extLst>
            </p:cNvPr>
            <p:cNvCxnSpPr/>
            <p:nvPr/>
          </p:nvCxnSpPr>
          <p:spPr>
            <a:xfrm flipV="1">
              <a:off x="7940842" y="3789950"/>
              <a:ext cx="84221" cy="301513"/>
            </a:xfrm>
            <a:prstGeom prst="straightConnector1">
              <a:avLst/>
            </a:prstGeom>
            <a:ln w="57150">
              <a:solidFill>
                <a:srgbClr val="FF00FF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0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06101"/>
            <a:ext cx="8077200" cy="762000"/>
          </a:xfrm>
        </p:spPr>
        <p:txBody>
          <a:bodyPr/>
          <a:lstStyle/>
          <a:p>
            <a:r>
              <a:rPr lang="en-US" sz="2400" dirty="0"/>
              <a:t>UST: Mathematical Modelling (simplified)</a:t>
            </a:r>
            <a:endParaRPr lang="LID4096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300962" y="2369619"/>
            <a:ext cx="86635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acoustic wave equation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multiple sources 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latin typeface="+mn-lt"/>
              </a:rPr>
              <a:t>inverse problem: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n-lt"/>
              </a:rPr>
              <a:t>             acoustic parameter identification problem with boundary data. 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/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/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84DEC3FC-E339-1877-3A8D-252296CD64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5809" y="2369619"/>
            <a:ext cx="3012555" cy="301255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EA85191-AEB1-221D-98C6-99E74EC97A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67485" y="3590549"/>
            <a:ext cx="830700" cy="81182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429666F-9A17-BA3A-73E3-09DC55E828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30930" y="3360637"/>
            <a:ext cx="1296393" cy="12773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B82445B-C717-DE9F-C2E3-D04DFE781C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91829" y="2931243"/>
            <a:ext cx="2169885" cy="21304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56A393-A303-726D-ECA9-E58BFEACF6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09573" y="3139006"/>
            <a:ext cx="1734398" cy="1714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26854E-6CF2-7183-A510-8F9D1C85171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991636" y="3575907"/>
            <a:ext cx="904343" cy="71443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579FB4-F2C4-3F3A-09CA-FAC2B15066E8}"/>
              </a:ext>
            </a:extLst>
          </p:cNvPr>
          <p:cNvSpPr/>
          <p:nvPr/>
        </p:nvSpPr>
        <p:spPr>
          <a:xfrm>
            <a:off x="5254732" y="482355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016BE7-47CC-1A96-8AC7-225AF9725493}"/>
              </a:ext>
            </a:extLst>
          </p:cNvPr>
          <p:cNvSpPr/>
          <p:nvPr/>
        </p:nvSpPr>
        <p:spPr>
          <a:xfrm>
            <a:off x="5254732" y="465767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699595-02A6-441E-C01B-50973DB5E0A5}"/>
              </a:ext>
            </a:extLst>
          </p:cNvPr>
          <p:cNvSpPr/>
          <p:nvPr/>
        </p:nvSpPr>
        <p:spPr>
          <a:xfrm>
            <a:off x="5254732" y="449160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A82D68-0EE7-9609-CB78-A550122C4A23}"/>
              </a:ext>
            </a:extLst>
          </p:cNvPr>
          <p:cNvSpPr/>
          <p:nvPr/>
        </p:nvSpPr>
        <p:spPr>
          <a:xfrm>
            <a:off x="5264051" y="431062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DE83F88-F135-9239-6C89-3F3DB9FDAD2F}"/>
              </a:ext>
            </a:extLst>
          </p:cNvPr>
          <p:cNvSpPr/>
          <p:nvPr/>
        </p:nvSpPr>
        <p:spPr>
          <a:xfrm>
            <a:off x="5264051" y="411464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EAF611-0F12-938E-373B-BD66A34631D0}"/>
              </a:ext>
            </a:extLst>
          </p:cNvPr>
          <p:cNvSpPr/>
          <p:nvPr/>
        </p:nvSpPr>
        <p:spPr>
          <a:xfrm>
            <a:off x="5265169" y="389209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1D2DC6A-0851-10AB-04A0-F7C3514F2D5C}"/>
              </a:ext>
            </a:extLst>
          </p:cNvPr>
          <p:cNvSpPr/>
          <p:nvPr/>
        </p:nvSpPr>
        <p:spPr>
          <a:xfrm>
            <a:off x="5265169" y="366485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BDD513D-F0B7-27EF-0873-032105F85CD1}"/>
              </a:ext>
            </a:extLst>
          </p:cNvPr>
          <p:cNvSpPr/>
          <p:nvPr/>
        </p:nvSpPr>
        <p:spPr>
          <a:xfrm>
            <a:off x="5265169" y="340147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FC7A767-835C-FE98-D1A5-918D7805619E}"/>
              </a:ext>
            </a:extLst>
          </p:cNvPr>
          <p:cNvSpPr/>
          <p:nvPr/>
        </p:nvSpPr>
        <p:spPr>
          <a:xfrm>
            <a:off x="5265169" y="314889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DBCA4BB-DC6B-4E12-BFAB-B713E1002749}"/>
              </a:ext>
            </a:extLst>
          </p:cNvPr>
          <p:cNvSpPr/>
          <p:nvPr/>
        </p:nvSpPr>
        <p:spPr>
          <a:xfrm>
            <a:off x="5265169" y="287432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BEF050A-FCE8-6044-F4A0-D815E96E7BA9}"/>
              </a:ext>
            </a:extLst>
          </p:cNvPr>
          <p:cNvSpPr/>
          <p:nvPr/>
        </p:nvSpPr>
        <p:spPr>
          <a:xfrm>
            <a:off x="5490878" y="264563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A456F75-0DD1-E317-1BF0-D82038EBC5CA}"/>
              </a:ext>
            </a:extLst>
          </p:cNvPr>
          <p:cNvSpPr/>
          <p:nvPr/>
        </p:nvSpPr>
        <p:spPr>
          <a:xfrm>
            <a:off x="6221497" y="244811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B655ADA-08BD-4295-3DA6-EEEE056576AF}"/>
              </a:ext>
            </a:extLst>
          </p:cNvPr>
          <p:cNvSpPr/>
          <p:nvPr/>
        </p:nvSpPr>
        <p:spPr>
          <a:xfrm>
            <a:off x="6699008" y="250570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E1129C-C101-69F4-2B3B-C5D216B6A390}"/>
              </a:ext>
            </a:extLst>
          </p:cNvPr>
          <p:cNvCxnSpPr>
            <a:cxnSpLocks/>
          </p:cNvCxnSpPr>
          <p:nvPr/>
        </p:nvCxnSpPr>
        <p:spPr bwMode="auto">
          <a:xfrm>
            <a:off x="3727318" y="3212976"/>
            <a:ext cx="1492754" cy="16409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E7D84AE7-CF50-FC74-3D78-37325166DD6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106472" y="1997597"/>
            <a:ext cx="420008" cy="5562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999D8B3-7D42-E856-7C81-1EA5247B380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849360" y="4010537"/>
            <a:ext cx="397982" cy="6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9A5-DE12-B50F-5FF5-04723BE6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400" dirty="0"/>
              <a:t>UST Reconstruction Approaches</a:t>
            </a:r>
            <a:endParaRPr lang="LID4096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AB1694-B836-E95D-4D9A-DF1D3DA335E3}"/>
              </a:ext>
            </a:extLst>
          </p:cNvPr>
          <p:cNvSpPr txBox="1">
            <a:spLocks/>
          </p:cNvSpPr>
          <p:nvPr/>
        </p:nvSpPr>
        <p:spPr bwMode="auto">
          <a:xfrm>
            <a:off x="395536" y="1520788"/>
            <a:ext cx="8077200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Travel time tomography: </a:t>
            </a:r>
            <a:r>
              <a:rPr lang="en-US" sz="1800" b="0" kern="0" dirty="0"/>
              <a:t>geometrical optics approximation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robust &amp; computationally efficient</a:t>
            </a:r>
            <a:br>
              <a:rPr lang="en-US" sz="1800" b="0" kern="0" dirty="0"/>
            </a:br>
            <a:r>
              <a:rPr lang="en-US" sz="1600" b="0" dirty="0">
                <a:solidFill>
                  <a:srgbClr val="000000"/>
                </a:solidFill>
                <a:effectLst/>
              </a:rPr>
              <a:t>(time-of-flight picking followed by linear inversion)</a:t>
            </a:r>
            <a:endParaRPr lang="en-US" sz="1600" b="0" kern="0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valid for high frequencies (attenuation!), low res, lots of data </a:t>
            </a:r>
          </a:p>
        </p:txBody>
      </p:sp>
      <p:pic>
        <p:nvPicPr>
          <p:cNvPr id="5" name="Graphic 4" descr="Newspaper with solid fill">
            <a:extLst>
              <a:ext uri="{FF2B5EF4-FFF2-40B4-BE49-F238E27FC236}">
                <a16:creationId xmlns:a16="http://schemas.microsoft.com/office/drawing/2014/main" id="{E3FDF41A-4841-4091-9B64-B63A897DA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3356992"/>
            <a:ext cx="762000" cy="762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502F55-8556-DA50-6DFD-3A4185A0BD60}"/>
              </a:ext>
            </a:extLst>
          </p:cNvPr>
          <p:cNvSpPr txBox="1">
            <a:spLocks/>
          </p:cNvSpPr>
          <p:nvPr/>
        </p:nvSpPr>
        <p:spPr>
          <a:xfrm>
            <a:off x="899592" y="3429001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Javaherian</a:t>
            </a:r>
            <a:r>
              <a:rPr lang="en-US" sz="1600" kern="0" dirty="0"/>
              <a:t>, L, Cox, 2020</a:t>
            </a:r>
            <a:r>
              <a:rPr lang="en-US" sz="1600" b="0" kern="0" dirty="0"/>
              <a:t>. Refraction-corrected ray-based inversion for three-dimensional ultrasound tomography of the breast. </a:t>
            </a:r>
            <a:r>
              <a:rPr lang="en-US" sz="1600" b="0" i="1" kern="0" dirty="0"/>
              <a:t>Inverse Problems</a:t>
            </a:r>
          </a:p>
          <a:p>
            <a:endParaRPr lang="LID4096" sz="1600" b="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BBE9F-2E57-5CDE-18F3-BB40AB8F406E}"/>
              </a:ext>
            </a:extLst>
          </p:cNvPr>
          <p:cNvSpPr txBox="1">
            <a:spLocks/>
          </p:cNvSpPr>
          <p:nvPr/>
        </p:nvSpPr>
        <p:spPr bwMode="auto">
          <a:xfrm>
            <a:off x="395536" y="4293096"/>
            <a:ext cx="8077200" cy="22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Full waveform inversion (FWI): </a:t>
            </a:r>
            <a:r>
              <a:rPr lang="en-US" sz="1800" b="0" kern="0" dirty="0"/>
              <a:t>fit full wave model to all data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high res from little data, transducer modelling, constraints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many wave simulations, complex numerical optimization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lower TRL but already used in 2D systems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our system is not designed for it</a:t>
            </a:r>
          </a:p>
        </p:txBody>
      </p:sp>
    </p:spTree>
    <p:extLst>
      <p:ext uri="{BB962C8B-B14F-4D97-AF65-F5344CB8AC3E}">
        <p14:creationId xmlns:p14="http://schemas.microsoft.com/office/powerpoint/2010/main" val="271859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C1ECE033-BC67-966B-04D7-860CBD812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4E1817-F5DA-7E48-4B87-A7C9B66257B4}"/>
              </a:ext>
            </a:extLst>
          </p:cNvPr>
          <p:cNvSpPr txBox="1">
            <a:spLocks/>
          </p:cNvSpPr>
          <p:nvPr/>
        </p:nvSpPr>
        <p:spPr>
          <a:xfrm>
            <a:off x="899592" y="5877272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Herraiz</a:t>
            </a:r>
            <a:r>
              <a:rPr lang="en-US" sz="1400" kern="0" dirty="0"/>
              <a:t>, </a:t>
            </a:r>
            <a:r>
              <a:rPr lang="en-US" sz="1400" kern="0" dirty="0" err="1"/>
              <a:t>Udías</a:t>
            </a:r>
            <a:r>
              <a:rPr lang="en-US" sz="1400" kern="0" dirty="0"/>
              <a:t>, Miller, Cox, </a:t>
            </a:r>
            <a:r>
              <a:rPr lang="en-US" sz="1400" kern="0" dirty="0" err="1"/>
              <a:t>Treeby</a:t>
            </a:r>
            <a:r>
              <a:rPr lang="en-US" sz="1400" kern="0" dirty="0"/>
              <a:t>, 2017.</a:t>
            </a:r>
            <a:r>
              <a:rPr lang="en-US" sz="1400" b="0" kern="0" dirty="0"/>
              <a:t> Time domain reconstruction of sound speed and attenuation in ultrasound computed tomography using full wave inversion. </a:t>
            </a:r>
            <a:r>
              <a:rPr lang="en-US" sz="1400" b="0" i="1" kern="0" dirty="0"/>
              <a:t>JASA</a:t>
            </a:r>
          </a:p>
          <a:p>
            <a:endParaRPr lang="LID4096" sz="1600" b="0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9C107A-1D0E-B621-6479-3CB2F65E108A}"/>
              </a:ext>
            </a:extLst>
          </p:cNvPr>
          <p:cNvSpPr txBox="1">
            <a:spLocks/>
          </p:cNvSpPr>
          <p:nvPr/>
        </p:nvSpPr>
        <p:spPr bwMode="auto">
          <a:xfrm>
            <a:off x="205732" y="2180946"/>
            <a:ext cx="8771060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gradient for </a:t>
            </a:r>
            <a:r>
              <a:rPr lang="en-US" sz="1800" kern="0" dirty="0"/>
              <a:t>first-order optimization</a:t>
            </a:r>
            <a:r>
              <a:rPr lang="en-US" sz="1800" b="0" kern="0" dirty="0"/>
              <a:t> via </a:t>
            </a:r>
            <a:r>
              <a:rPr lang="en-US" sz="1800" kern="0" dirty="0"/>
              <a:t>adjoint state method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where                                          is the time-reversed data discrepancy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kern="0" dirty="0"/>
              <a:t>two wave simulations for one gradient </a:t>
            </a:r>
            <a:r>
              <a:rPr lang="en-US" sz="1800" b="0" kern="0" dirty="0"/>
              <a:t>(for one source </a:t>
            </a:r>
            <a:r>
              <a:rPr lang="en-US" sz="1800" b="0" kern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r>
              <a:rPr lang="en-US" sz="1800" b="0" kern="0" dirty="0"/>
              <a:t>)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Starting point in 2D: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/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</a:t>
                </a:r>
                <a:r>
                  <a:rPr lang="en-US" sz="2000" b="0" dirty="0" err="1"/>
                  <a:t>s.t.</a:t>
                </a:r>
                <a:r>
                  <a:rPr lang="en-US" sz="2000" b="0" dirty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 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blipFill>
                <a:blip r:embed="rId5"/>
                <a:stretch>
                  <a:fillRect l="-1048" t="-50980" b="-1107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F30CFC3-C253-3170-C20E-F69E8C9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19663"/>
            <a:ext cx="8077200" cy="521105"/>
          </a:xfrm>
        </p:spPr>
        <p:txBody>
          <a:bodyPr/>
          <a:lstStyle/>
          <a:p>
            <a:r>
              <a:rPr lang="en-US" sz="2000" dirty="0"/>
              <a:t>Time Domain Full Waveform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/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/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/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blipFill>
                <a:blip r:embed="rId8"/>
                <a:stretch>
                  <a:fillRect r="-1875" b="-1515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80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A5E9-B95D-D7A3-2C34-55D7BD04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400" dirty="0"/>
              <a:t>3D Time Domain FWI for Breast UST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9pPr>
              </a:lstStyle>
              <a:p>
                <a:pPr marL="0" indent="0">
                  <a:lnSpc>
                    <a:spcPts val="3000"/>
                  </a:lnSpc>
                  <a:buClr>
                    <a:srgbClr val="FFC000"/>
                  </a:buClr>
                  <a:buNone/>
                </a:pPr>
                <a:r>
                  <a:rPr lang="en-US" sz="1800" kern="0" dirty="0"/>
                  <a:t>Challenges and solutions for 3D: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2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800" kern="0" dirty="0"/>
                  <a:t> </a:t>
                </a:r>
                <a:r>
                  <a:rPr lang="en-US" sz="1800" b="0" kern="0" dirty="0"/>
                  <a:t>wave simulations per gradient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stochastic quasi-newton optimization (SL-BFGS)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computationally &amp; stochastically efficient gradient estimator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source encoding for time-invariant systems</a:t>
                </a:r>
                <a:r>
                  <a:rPr lang="en-US" sz="1800" kern="0" dirty="0"/>
                  <a:t> 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memory requirements of gradient computation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time-reversal based gradient computation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>
                    <a:sym typeface="Wingdings" panose="05000000000000000000" pitchFamily="2" charset="2"/>
                  </a:rPr>
                  <a:t>slow convergence and local minima</a:t>
                </a:r>
                <a:br>
                  <a:rPr lang="en-US" sz="1800" b="0" kern="0" dirty="0">
                    <a:sym typeface="Wingdings" panose="05000000000000000000" pitchFamily="2" charset="2"/>
                  </a:rPr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coarse-to-fine multigrid schemes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 resources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runs on single GPU, can utilize multiple GPUs</a:t>
                </a:r>
                <a:endParaRPr lang="en-US" sz="1800" b="0" kern="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blipFill>
                <a:blip r:embed="rId3"/>
                <a:stretch>
                  <a:fillRect l="-556" b="-138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/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2 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b="0" dirty="0"/>
                  <a:t>  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blipFill>
                <a:blip r:embed="rId4"/>
                <a:stretch>
                  <a:fillRect l="-1103" t="-42938" b="-39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025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94792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3E576A8-BA1F-7E50-F254-3302A806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749908"/>
            <a:ext cx="4733472" cy="3407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344F1-0897-A887-0DFC-FA3A17750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1749908"/>
            <a:ext cx="1711352" cy="3407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7DFC7-43EF-2394-B1EF-EBBAA5E4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27220" y="1749909"/>
            <a:ext cx="85140" cy="3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2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88640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817B9-746F-6C51-D288-41DF7BE87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061031" y="777509"/>
            <a:ext cx="2167228" cy="2861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94220-5FF6-3A3C-B21A-B0514DC91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85369" y="777509"/>
            <a:ext cx="2167228" cy="28616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9F125EE-8FB6-5412-A254-A4C5A757E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061031" y="3074774"/>
            <a:ext cx="2167230" cy="2861701"/>
          </a:xfrm>
          <a:prstGeom prst="rect">
            <a:avLst/>
          </a:prstGeom>
        </p:spPr>
      </p:pic>
      <p:pic>
        <p:nvPicPr>
          <p:cNvPr id="17" name="Picture 16" descr="A picture containing dishware, porcelain&#10;&#10;Description automatically generated">
            <a:extLst>
              <a:ext uri="{FF2B5EF4-FFF2-40B4-BE49-F238E27FC236}">
                <a16:creationId xmlns:a16="http://schemas.microsoft.com/office/drawing/2014/main" id="{66EA8453-D1F3-38B1-A90E-D59A66D9D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85367" y="3074774"/>
            <a:ext cx="2167230" cy="28617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6E5ECDE-0756-8079-7774-E33ABCB4E7F5}"/>
              </a:ext>
            </a:extLst>
          </p:cNvPr>
          <p:cNvSpPr txBox="1">
            <a:spLocks/>
          </p:cNvSpPr>
          <p:nvPr/>
        </p:nvSpPr>
        <p:spPr bwMode="auto">
          <a:xfrm>
            <a:off x="251520" y="1244842"/>
            <a:ext cx="2304256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Starting point</a:t>
            </a:r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08330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0FA5-56EA-C414-25B8-55468529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36712"/>
            <a:ext cx="8077200" cy="762000"/>
          </a:xfrm>
        </p:spPr>
        <p:txBody>
          <a:bodyPr/>
          <a:lstStyle/>
          <a:p>
            <a:r>
              <a:rPr lang="en-US" sz="2000" dirty="0"/>
              <a:t>FWI for Experimental Data: Where Are We?</a:t>
            </a:r>
            <a:endParaRPr lang="LID4096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1068FF-7C72-5351-2315-682E45F47D42}"/>
              </a:ext>
            </a:extLst>
          </p:cNvPr>
          <p:cNvSpPr txBox="1">
            <a:spLocks/>
          </p:cNvSpPr>
          <p:nvPr/>
        </p:nvSpPr>
        <p:spPr bwMode="auto">
          <a:xfrm>
            <a:off x="251520" y="1892914"/>
            <a:ext cx="7673669" cy="470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>
                <a:solidFill>
                  <a:srgbClr val="000000"/>
                </a:solidFill>
              </a:rPr>
              <a:t>data from phantom objects, volunteers </a:t>
            </a:r>
            <a:r>
              <a:rPr lang="en-US" sz="1600" b="0" dirty="0"/>
              <a:t>&amp; </a:t>
            </a:r>
            <a:r>
              <a:rPr lang="en-US" sz="1600" b="0" dirty="0">
                <a:solidFill>
                  <a:srgbClr val="000000"/>
                </a:solidFill>
              </a:rPr>
              <a:t>patients</a:t>
            </a:r>
            <a:endParaRPr lang="en-US" sz="1600" b="0" dirty="0"/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/>
              <a:t>ray-based travel time tomography reconstructions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photoacoustic reconstructions </a:t>
            </a:r>
            <a:r>
              <a:rPr lang="en-US" sz="1600" b="0" kern="0" dirty="0">
                <a:sym typeface="Wingdings" panose="05000000000000000000" pitchFamily="2" charset="2"/>
              </a:rPr>
              <a:t> </a:t>
            </a:r>
            <a:r>
              <a:rPr lang="en-US" sz="1600" b="0" kern="0" dirty="0"/>
              <a:t>data pre-processing, scanner &amp; transducer modelling, wave simulations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modeling of US protocol, data read-in &amp; pre-processing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model calibration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phantom objects, quantitative evaluation 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volunteer / patient data</a:t>
            </a:r>
          </a:p>
          <a:p>
            <a:pPr>
              <a:lnSpc>
                <a:spcPts val="3700"/>
              </a:lnSpc>
              <a:buClr>
                <a:srgbClr val="FF0000"/>
              </a:buClr>
              <a:buFont typeface="Verdana" panose="020B0604030504040204" pitchFamily="34" charset="0"/>
              <a:buChar char="!"/>
            </a:pPr>
            <a:r>
              <a:rPr lang="en-US" sz="1600" b="0" kern="0" dirty="0"/>
              <a:t>Clinical evaluation</a:t>
            </a:r>
          </a:p>
        </p:txBody>
      </p:sp>
    </p:spTree>
    <p:extLst>
      <p:ext uri="{BB962C8B-B14F-4D97-AF65-F5344CB8AC3E}">
        <p14:creationId xmlns:p14="http://schemas.microsoft.com/office/powerpoint/2010/main" val="2972021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B848-1A9B-C6C8-DB1C-4EC5818E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A2F3AA-C5FC-6A52-74DA-1CE28C1AC85F}"/>
              </a:ext>
            </a:extLst>
          </p:cNvPr>
          <p:cNvGrpSpPr/>
          <p:nvPr/>
        </p:nvGrpSpPr>
        <p:grpSpPr>
          <a:xfrm>
            <a:off x="162626" y="1992023"/>
            <a:ext cx="4841422" cy="2229065"/>
            <a:chOff x="320572" y="848002"/>
            <a:chExt cx="4481382" cy="2063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764D5C-C7CB-A277-9364-05FE92FC5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995"/>
            <a:stretch/>
          </p:blipFill>
          <p:spPr>
            <a:xfrm>
              <a:off x="320572" y="1435975"/>
              <a:ext cx="2409659" cy="12547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692A2-D21B-C979-3E92-96A5E9006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014"/>
            <a:stretch/>
          </p:blipFill>
          <p:spPr>
            <a:xfrm>
              <a:off x="2667587" y="848002"/>
              <a:ext cx="2134367" cy="206329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893733-4FF7-6038-2B56-187DA34E6A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" y="4398597"/>
            <a:ext cx="2178757" cy="220376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9A32-8266-2474-3192-CC9CF91A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663" y="4398597"/>
            <a:ext cx="2281310" cy="222906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7C9CCB-23C6-6996-F1A8-6271DB11F7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5751" y="2300779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B7302C-591F-0793-33FC-845092869B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6200000">
            <a:off x="7062432" y="4122761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EEE671-6AA0-253E-76F7-F3EDF8BD2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67019" y="2300778"/>
            <a:ext cx="2517395" cy="25173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B0B920-16F7-D9C8-B00D-E0998BB57E2E}"/>
              </a:ext>
            </a:extLst>
          </p:cNvPr>
          <p:cNvSpPr txBox="1"/>
          <p:nvPr/>
        </p:nvSpPr>
        <p:spPr>
          <a:xfrm>
            <a:off x="5246476" y="2294434"/>
            <a:ext cx="193082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58217-47E2-CF16-FE49-67A2A7994AB2}"/>
              </a:ext>
            </a:extLst>
          </p:cNvPr>
          <p:cNvSpPr txBox="1"/>
          <p:nvPr/>
        </p:nvSpPr>
        <p:spPr>
          <a:xfrm>
            <a:off x="8547518" y="2347010"/>
            <a:ext cx="264989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7A162-0B5B-7109-027C-2266026AF40B}"/>
              </a:ext>
            </a:extLst>
          </p:cNvPr>
          <p:cNvSpPr txBox="1"/>
          <p:nvPr/>
        </p:nvSpPr>
        <p:spPr>
          <a:xfrm>
            <a:off x="5176093" y="4878076"/>
            <a:ext cx="1340123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32DA90-ECFC-C0D2-BD12-397B1D1FC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75823" y="4271395"/>
            <a:ext cx="164260" cy="381139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623276-9C32-4EB3-49EF-6E0A1A32DF91}"/>
              </a:ext>
            </a:extLst>
          </p:cNvPr>
          <p:cNvSpPr txBox="1"/>
          <p:nvPr/>
        </p:nvSpPr>
        <p:spPr>
          <a:xfrm>
            <a:off x="5011494" y="6237312"/>
            <a:ext cx="4025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0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6E509-F4B8-C1E7-3AC2-44A6C4FBF72C}"/>
              </a:ext>
            </a:extLst>
          </p:cNvPr>
          <p:cNvSpPr txBox="1"/>
          <p:nvPr/>
        </p:nvSpPr>
        <p:spPr>
          <a:xfrm>
            <a:off x="8572492" y="5602120"/>
            <a:ext cx="1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26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7"/>
            <a:chOff x="114600" y="2132856"/>
            <a:chExt cx="4029282" cy="40514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8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6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2.0mm grid; (bent-ray)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400" dirty="0"/>
              <a:t>SOS Phantom: Travel Time Tomography 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88375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80930D-2271-4783-846F-FA5754532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477" y="2204864"/>
            <a:ext cx="3647140" cy="38739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630735-7BE3-4F61-ADD4-1E893D39983C}"/>
              </a:ext>
            </a:extLst>
          </p:cNvPr>
          <p:cNvGrpSpPr/>
          <p:nvPr/>
        </p:nvGrpSpPr>
        <p:grpSpPr>
          <a:xfrm>
            <a:off x="2207563" y="3618937"/>
            <a:ext cx="719309" cy="719309"/>
            <a:chOff x="6012280" y="2982119"/>
            <a:chExt cx="1028700" cy="10287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F7C4E5-3845-48D0-A316-42BE2272E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457E274-9CD1-40DB-84FC-15EC71F3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5513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5233" y="3336815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82275" y="292821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86231" y="3128489"/>
            <a:ext cx="1734398" cy="17149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01992BF-3932-43C3-86A9-F8DC5A8EE2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5176" y="4776400"/>
            <a:ext cx="614401" cy="81366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515E3E-BE0D-445A-9702-5747D9D8AC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71749" y="4670372"/>
            <a:ext cx="582180" cy="9087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A944FA-7C8D-EF22-E4AD-D26AC24D5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Hybrid imaging: </a:t>
            </a:r>
            <a:br>
              <a:rPr lang="en-US" sz="1800" b="0" dirty="0"/>
            </a:br>
            <a:r>
              <a:rPr lang="en-US" sz="1800" i="1" dirty="0"/>
              <a:t>light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non-ionizing, near-infrared radiation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optical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Photoacoustic Tomography (PAT)</a:t>
            </a:r>
            <a:endParaRPr lang="LID4096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1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6"/>
            <a:chOff x="114600" y="2132856"/>
            <a:chExt cx="4029282" cy="40514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7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5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 mm grid, 0.37/0.21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0.22% original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64020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2856"/>
              <a:ext cx="1224533" cy="274386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3652"/>
              <a:ext cx="1219797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F7D36-C5CF-DDDF-DC9D-0272C31093A2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1.5 mm grid, 0.50/0.28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0.52%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407557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6636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7417"/>
              <a:ext cx="1219797" cy="272571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1.0 mm grid, 0.75/0.42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2.47%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290643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54199"/>
              <a:ext cx="1224533" cy="27011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34912"/>
              <a:ext cx="1219797" cy="269072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0.8 mm grid, 0.94/0.53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6.55%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3231328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6016" y="2131639"/>
            <a:ext cx="3960440" cy="3990317"/>
            <a:chOff x="183442" y="2132856"/>
            <a:chExt cx="3960440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94053" y="2154199"/>
              <a:ext cx="1202516" cy="27011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78325" y="4134912"/>
              <a:ext cx="1197865" cy="269072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0.6 mm grid, 1.25/0.71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21.35%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1377113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872208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Results:</a:t>
            </a:r>
            <a:br>
              <a:rPr lang="en-US" sz="3200" dirty="0"/>
            </a:br>
            <a:r>
              <a:rPr lang="en-US" sz="3200" dirty="0"/>
              <a:t>TTT</a:t>
            </a:r>
            <a:endParaRPr lang="LID4096" sz="3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398812" y="260648"/>
            <a:ext cx="5709692" cy="5625157"/>
            <a:chOff x="702866" y="2131639"/>
            <a:chExt cx="3845624" cy="37886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2866" y="2131640"/>
              <a:ext cx="989156" cy="264744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2524" y="4102861"/>
              <a:ext cx="988701" cy="264623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51959-3ACA-84E1-E911-F257838CB955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bent ray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23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06792" y="260648"/>
            <a:ext cx="5701712" cy="5617180"/>
            <a:chOff x="708241" y="2131639"/>
            <a:chExt cx="3840249" cy="37833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8241" y="2146029"/>
              <a:ext cx="978403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7897" y="4117243"/>
              <a:ext cx="977954" cy="261746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5165DB-907C-9A53-C004-4714F7AAAA0A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0.22%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7AB9F-CF7E-429B-7DA0-EB4E73B4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032745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8"/>
            <a:chOff x="717050" y="2131639"/>
            <a:chExt cx="3831440" cy="3770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6029"/>
              <a:ext cx="952243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17245"/>
              <a:ext cx="951805" cy="261746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33C042-D56E-7C46-36F4-BFD70B31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7AC15-96FB-B1AE-2CAB-2BF1788A60E4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1.5mm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0.52%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79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8"/>
            <a:chOff x="717050" y="2131639"/>
            <a:chExt cx="3831440" cy="3770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9636"/>
              <a:ext cx="952243" cy="26114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20850"/>
              <a:ext cx="951805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70E93-1756-70B0-E745-4A130128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4397C-503B-69F8-9681-F22D54D8588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2.47%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669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388"/>
            <a:chOff x="717050" y="2131639"/>
            <a:chExt cx="3831440" cy="376998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579" y="2149638"/>
              <a:ext cx="951729" cy="261145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1229" y="4120850"/>
              <a:ext cx="951292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D013BC-AB65-3B89-6840-69BDAB15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B0B3D-5F9C-E36D-6F9F-9F3803A44808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0.8mm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6.55%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9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6EF039-03F9-FAA7-12A0-D42DC108A5D1}"/>
              </a:ext>
            </a:extLst>
          </p:cNvPr>
          <p:cNvGrpSpPr/>
          <p:nvPr/>
        </p:nvGrpSpPr>
        <p:grpSpPr>
          <a:xfrm>
            <a:off x="1511660" y="1383092"/>
            <a:ext cx="5904656" cy="3846108"/>
            <a:chOff x="1331640" y="980802"/>
            <a:chExt cx="7406653" cy="482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BCB03-30CE-8551-6327-296FA395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980802"/>
              <a:ext cx="6726918" cy="48244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767528-2534-B5BD-2582-74BDE08C95E5}"/>
                </a:ext>
              </a:extLst>
            </p:cNvPr>
            <p:cNvSpPr txBox="1"/>
            <p:nvPr/>
          </p:nvSpPr>
          <p:spPr>
            <a:xfrm>
              <a:off x="6243804" y="2824536"/>
              <a:ext cx="2494489" cy="20326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solidFill>
                    <a:srgbClr val="FF0000"/>
                  </a:solidFill>
                  <a:uFill>
                    <a:solidFill>
                      <a:srgbClr val="FF0000"/>
                    </a:solidFill>
                  </a:uFill>
                  <a:cs typeface="Times New Roman" panose="02020603050405020304" pitchFamily="18" charset="0"/>
                </a:rPr>
                <a:t>Oxyhemoglobin</a:t>
              </a:r>
            </a:p>
            <a:p>
              <a:r>
                <a:rPr lang="en-GB" sz="180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cs typeface="Times New Roman" panose="02020603050405020304" pitchFamily="18" charset="0"/>
                </a:rPr>
                <a:t>Deoxyhemoglobin</a:t>
              </a:r>
            </a:p>
            <a:p>
              <a:r>
                <a:rPr lang="en-GB" sz="1800" dirty="0">
                  <a:solidFill>
                    <a:srgbClr val="FFC000"/>
                  </a:solidFill>
                  <a:uFill>
                    <a:solidFill>
                      <a:srgbClr val="FFC000"/>
                    </a:solidFill>
                  </a:uFill>
                  <a:cs typeface="Times New Roman" panose="02020603050405020304" pitchFamily="18" charset="0"/>
                </a:rPr>
                <a:t>Elastin</a:t>
              </a:r>
            </a:p>
            <a:p>
              <a:r>
                <a:rPr lang="en-GB" sz="1800" dirty="0">
                  <a:solidFill>
                    <a:srgbClr val="00B050"/>
                  </a:solidFill>
                  <a:uFill>
                    <a:solidFill>
                      <a:srgbClr val="92D050"/>
                    </a:solidFill>
                  </a:uFill>
                  <a:cs typeface="Times New Roman" panose="02020603050405020304" pitchFamily="18" charset="0"/>
                </a:rPr>
                <a:t>Collagen</a:t>
              </a:r>
            </a:p>
            <a:p>
              <a:r>
                <a:rPr lang="en-GB" sz="1800" dirty="0">
                  <a:solidFill>
                    <a:srgbClr val="FF00FF"/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Lipid (a)</a:t>
              </a:r>
              <a:r>
                <a:rPr lang="en-GB" sz="1800" dirty="0">
                  <a:solidFill>
                    <a:schemeClr val="accent2">
                      <a:lumMod val="75000"/>
                    </a:schemeClr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 (b)</a:t>
              </a:r>
            </a:p>
            <a:p>
              <a:r>
                <a:rPr lang="en-GB" sz="1800" dirty="0">
                  <a:cs typeface="Times New Roman" panose="02020603050405020304" pitchFamily="18" charset="0"/>
                </a:rPr>
                <a:t>Water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93C9353-FE0D-0544-F587-F33BE006E25A}"/>
              </a:ext>
            </a:extLst>
          </p:cNvPr>
          <p:cNvSpPr/>
          <p:nvPr/>
        </p:nvSpPr>
        <p:spPr>
          <a:xfrm>
            <a:off x="1187624" y="4941168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1400" b="1" dirty="0">
                <a:latin typeface="+mn-lt"/>
                <a:cs typeface="Times New Roman" panose="02020603050405020304" pitchFamily="18" charset="0"/>
              </a:rPr>
              <a:t>(from Beard, 2011)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B426F7-3284-8572-C47F-579E343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5571344"/>
            <a:ext cx="8496944" cy="1170024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different wavelengths allow </a:t>
            </a:r>
            <a:r>
              <a:rPr lang="en-US" sz="1700" dirty="0"/>
              <a:t>quantitative spectroscopic examinations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gap between oxygenated and deoxygenated blood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use of contrast agents for </a:t>
            </a:r>
            <a:r>
              <a:rPr lang="en-US" sz="1700" dirty="0"/>
              <a:t>molecular imaging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4FEAC9-CD7C-1D2A-ADEA-9147BAB9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50776"/>
            <a:ext cx="8077200" cy="762000"/>
          </a:xfrm>
        </p:spPr>
        <p:txBody>
          <a:bodyPr/>
          <a:lstStyle/>
          <a:p>
            <a:r>
              <a:rPr lang="en-US" sz="2000" dirty="0"/>
              <a:t>Photoacoustic Imaging: Spectral Properties</a:t>
            </a:r>
            <a:endParaRPr lang="LID4096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1E9-EA1C-F369-5A23-940157205432}"/>
              </a:ext>
            </a:extLst>
          </p:cNvPr>
          <p:cNvSpPr txBox="1"/>
          <p:nvPr/>
        </p:nvSpPr>
        <p:spPr>
          <a:xfrm>
            <a:off x="3419872" y="1412776"/>
            <a:ext cx="576064" cy="3168352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899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2895"/>
            <a:chOff x="717050" y="2131639"/>
            <a:chExt cx="3831440" cy="37669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4605" y="2149637"/>
              <a:ext cx="945675" cy="26114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4254" y="4120850"/>
              <a:ext cx="945241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2D7AEC-47C1-99C9-45B5-143F4B7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ECC63-7AFE-A529-79E3-342FCD69E82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0.6mm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21.35%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87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2895"/>
            <a:chOff x="717050" y="2131639"/>
            <a:chExt cx="3831440" cy="37669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4605" y="2155060"/>
              <a:ext cx="945675" cy="260060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4254" y="4126270"/>
              <a:ext cx="945241" cy="259941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2D7AEC-47C1-99C9-45B5-143F4B7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ECC63-7AFE-A529-79E3-342FCD69E82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0.4mm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65.46%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9BF7FA-4FA6-D6AD-9DEF-10A7CC3E1421}"/>
              </a:ext>
            </a:extLst>
          </p:cNvPr>
          <p:cNvCxnSpPr>
            <a:cxnSpLocks/>
          </p:cNvCxnSpPr>
          <p:nvPr/>
        </p:nvCxnSpPr>
        <p:spPr bwMode="auto">
          <a:xfrm flipV="1">
            <a:off x="2411760" y="2996952"/>
            <a:ext cx="2016224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6C845F-C467-041E-228F-521C3F81D7D7}"/>
              </a:ext>
            </a:extLst>
          </p:cNvPr>
          <p:cNvSpPr txBox="1"/>
          <p:nvPr/>
        </p:nvSpPr>
        <p:spPr>
          <a:xfrm>
            <a:off x="907399" y="3790201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PAT shows that these three dots are blood vessels</a:t>
            </a:r>
            <a:endParaRPr lang="LID4096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879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800" dirty="0"/>
              <a:t>Improvement (up to now…)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961656"/>
            <a:chOff x="523054" y="2131639"/>
            <a:chExt cx="3976937" cy="3961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9552" y="2131639"/>
              <a:ext cx="1250992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551666" y="4144971"/>
              <a:ext cx="1250417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39"/>
            <a:ext cx="3976937" cy="3673625"/>
            <a:chOff x="523054" y="2131639"/>
            <a:chExt cx="3976937" cy="36736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30042" y="2131639"/>
              <a:ext cx="989156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16200000">
              <a:off x="2682523" y="3987797"/>
              <a:ext cx="98870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E06EA-2B72-AE05-86BF-82245C8FD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1D406-C48C-7127-55E9-78C1135CB74E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56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879750"/>
            <a:chOff x="523054" y="2131639"/>
            <a:chExt cx="3976937" cy="38797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22349" y="2131639"/>
              <a:ext cx="1178598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87846" y="4099245"/>
              <a:ext cx="1178056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2856"/>
            <a:ext cx="3976937" cy="3672408"/>
            <a:chOff x="523054" y="2132856"/>
            <a:chExt cx="3976937" cy="36724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45265" y="2137137"/>
              <a:ext cx="958710" cy="26364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697739" y="4008508"/>
              <a:ext cx="958270" cy="263524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BB3765-12C9-1813-9567-FB656DE08CC6}"/>
              </a:ext>
            </a:extLst>
          </p:cNvPr>
          <p:cNvSpPr txBox="1">
            <a:spLocks/>
          </p:cNvSpPr>
          <p:nvPr/>
        </p:nvSpPr>
        <p:spPr bwMode="auto">
          <a:xfrm>
            <a:off x="533400" y="980728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800" kern="0"/>
              <a:t>Improvement (up to now…)</a:t>
            </a:r>
            <a:endParaRPr lang="LID4096" sz="2800" kern="0" dirty="0"/>
          </a:p>
        </p:txBody>
      </p:sp>
    </p:spTree>
    <p:extLst>
      <p:ext uri="{BB962C8B-B14F-4D97-AF65-F5344CB8AC3E}">
        <p14:creationId xmlns:p14="http://schemas.microsoft.com/office/powerpoint/2010/main" val="4050765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2SOS model in PAT</a:t>
            </a:r>
            <a:endParaRPr lang="LID4096" sz="2800" dirty="0"/>
          </a:p>
        </p:txBody>
      </p:sp>
      <p:pic>
        <p:nvPicPr>
          <p:cNvPr id="5" name="Picture 4" descr="A picture containing sphere, planet, space&#10;&#10;Description automatically generated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 descr="A picture containing sphere, planet, space, astronomical object&#10;&#10;Description automatically generated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" y="1196752"/>
            <a:ext cx="1895302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165" y="1196752"/>
            <a:ext cx="189530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96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TOF model in PAT</a:t>
            </a:r>
            <a:endParaRPr lang="LID4096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02" y="1196752"/>
            <a:ext cx="1895301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68166" y="1196752"/>
            <a:ext cx="189530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66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FWI model in PAT</a:t>
            </a:r>
            <a:endParaRPr lang="LID4096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03" y="1196752"/>
            <a:ext cx="1895301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68166" y="1196752"/>
            <a:ext cx="189530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13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98B5-3619-883F-3B5A-C92F4D92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576064"/>
          </a:xfrm>
        </p:spPr>
        <p:txBody>
          <a:bodyPr/>
          <a:lstStyle/>
          <a:p>
            <a:r>
              <a:rPr lang="en-US" sz="2400" dirty="0"/>
              <a:t>Summary &amp; Outlook</a:t>
            </a:r>
            <a:endParaRPr lang="LID4096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64AB7-F741-1FDA-44B3-076327D9AC5E}"/>
              </a:ext>
            </a:extLst>
          </p:cNvPr>
          <p:cNvSpPr txBox="1">
            <a:spLocks/>
          </p:cNvSpPr>
          <p:nvPr/>
        </p:nvSpPr>
        <p:spPr bwMode="auto">
          <a:xfrm>
            <a:off x="527247" y="1196752"/>
            <a:ext cx="8077201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</a:rPr>
              <a:t>need for novel breast imaging techniques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/>
              <a:t>photoacoustic (PAT) and ultrasound tomography (UST) give access to high-quality images of optical and acoustic tissue properties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combined PAT+UST scanner designed &amp; build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evaluation on data from phantoms, volunteers &amp; patients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PAT reconstructions work well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proof-of-concept studies of FWI for high resolution 3D UST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demonstration of FWI on experimental data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optical inversion in PAT (QPAT)</a:t>
            </a:r>
          </a:p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br>
              <a:rPr lang="en-US" sz="1600" b="0" kern="0" dirty="0"/>
            </a:br>
            <a:endParaRPr lang="en-US" sz="1600" b="0" kern="0" dirty="0"/>
          </a:p>
        </p:txBody>
      </p:sp>
      <p:pic>
        <p:nvPicPr>
          <p:cNvPr id="6" name="Content Placeholder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EC07D2C-A182-8016-2746-65186052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8328" y="240543"/>
            <a:ext cx="2100930" cy="616273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7F30AF-4A33-AB0A-5817-5BA58670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37" y="4293096"/>
            <a:ext cx="2477521" cy="624894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BFFD0E-CC1C-D04F-66D3-4A68D85F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85" y="3596194"/>
            <a:ext cx="1568773" cy="62489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9E3678B-F766-EC19-F2D8-2DBB9774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18" y="2033042"/>
            <a:ext cx="374440" cy="60632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4A1B9DC-591B-3C71-2507-FB4E12187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23" y="2825130"/>
            <a:ext cx="909835" cy="675878"/>
          </a:xfrm>
          <a:prstGeom prst="rect">
            <a:avLst/>
          </a:prstGeom>
        </p:spPr>
      </p:pic>
      <p:pic>
        <p:nvPicPr>
          <p:cNvPr id="11" name="Graphic 10" descr="Newspaper with solid fill">
            <a:extLst>
              <a:ext uri="{FF2B5EF4-FFF2-40B4-BE49-F238E27FC236}">
                <a16:creationId xmlns:a16="http://schemas.microsoft.com/office/drawing/2014/main" id="{88A56E53-CB7B-250D-F842-A87F3E7C5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275" y="5763344"/>
            <a:ext cx="762000" cy="762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A97DD1-6F2E-13E5-8015-B1713FD2EF8B}"/>
              </a:ext>
            </a:extLst>
          </p:cNvPr>
          <p:cNvSpPr txBox="1">
            <a:spLocks/>
          </p:cNvSpPr>
          <p:nvPr/>
        </p:nvSpPr>
        <p:spPr>
          <a:xfrm>
            <a:off x="1046079" y="5835352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68E5FA-E4A6-F213-7EEE-F59FD0BA5058}"/>
              </a:ext>
            </a:extLst>
          </p:cNvPr>
          <p:cNvSpPr txBox="1">
            <a:spLocks/>
          </p:cNvSpPr>
          <p:nvPr/>
        </p:nvSpPr>
        <p:spPr bwMode="auto">
          <a:xfrm>
            <a:off x="323275" y="6309320"/>
            <a:ext cx="8767728" cy="62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r>
              <a:rPr lang="en-US" sz="1400" dirty="0">
                <a:solidFill>
                  <a:srgbClr val="000000"/>
                </a:solidFill>
              </a:rPr>
              <a:t>Felix.Lucka@cwi.nl  Photoacoustic and Ultrasonic Tomography for Breast Imaging</a:t>
            </a:r>
          </a:p>
        </p:txBody>
      </p:sp>
      <p:pic>
        <p:nvPicPr>
          <p:cNvPr id="3" name="Graphic 2" descr="Newspaper with solid fill">
            <a:extLst>
              <a:ext uri="{FF2B5EF4-FFF2-40B4-BE49-F238E27FC236}">
                <a16:creationId xmlns:a16="http://schemas.microsoft.com/office/drawing/2014/main" id="{B0771704-ADA3-75BA-5FB9-32749DF93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123" y="4899248"/>
            <a:ext cx="762000" cy="762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3DCC2B-A269-1877-B02D-22F8ED128C2F}"/>
              </a:ext>
            </a:extLst>
          </p:cNvPr>
          <p:cNvSpPr txBox="1">
            <a:spLocks/>
          </p:cNvSpPr>
          <p:nvPr/>
        </p:nvSpPr>
        <p:spPr>
          <a:xfrm>
            <a:off x="1057927" y="5043265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 err="1"/>
              <a:t>Dantuma</a:t>
            </a:r>
            <a:r>
              <a:rPr lang="en-US" sz="1400" kern="0" dirty="0"/>
              <a:t> et al., 2023. </a:t>
            </a:r>
            <a:r>
              <a:rPr lang="en-US" sz="1400" b="0" kern="0" dirty="0"/>
              <a:t>Fully three-dimensional sound speed-corrected multi-wavelength photoacoustic breast tomography. </a:t>
            </a:r>
            <a:r>
              <a:rPr lang="en-US" sz="1400" b="0" i="1" kern="0" dirty="0"/>
              <a:t>To appear in Light: Science and Applications, arXiv:2308.06754</a:t>
            </a:r>
          </a:p>
        </p:txBody>
      </p:sp>
    </p:spTree>
    <p:extLst>
      <p:ext uri="{BB962C8B-B14F-4D97-AF65-F5344CB8AC3E}">
        <p14:creationId xmlns:p14="http://schemas.microsoft.com/office/powerpoint/2010/main" val="166062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1312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4757" y="3337887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5656" y="290849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3400" y="3116256"/>
            <a:ext cx="1734398" cy="17149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Ultrasound Tomography (UST)</a:t>
            </a:r>
            <a:endParaRPr lang="LID4096" sz="28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C3C799-4A7F-F7E1-2BB9-7A008A0633EB}"/>
              </a:ext>
            </a:extLst>
          </p:cNvPr>
          <p:cNvSpPr/>
          <p:nvPr/>
        </p:nvSpPr>
        <p:spPr>
          <a:xfrm>
            <a:off x="1138559" y="480080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C4E12F-D4C0-36F1-5AAD-494F007CF8A7}"/>
              </a:ext>
            </a:extLst>
          </p:cNvPr>
          <p:cNvSpPr/>
          <p:nvPr/>
        </p:nvSpPr>
        <p:spPr>
          <a:xfrm>
            <a:off x="1138559" y="463492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01804B4-1641-A801-96FE-D86311328A7F}"/>
              </a:ext>
            </a:extLst>
          </p:cNvPr>
          <p:cNvSpPr/>
          <p:nvPr/>
        </p:nvSpPr>
        <p:spPr>
          <a:xfrm>
            <a:off x="1138559" y="446885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8FFF4D-0688-8B3D-A40B-873155B894C1}"/>
              </a:ext>
            </a:extLst>
          </p:cNvPr>
          <p:cNvSpPr/>
          <p:nvPr/>
        </p:nvSpPr>
        <p:spPr>
          <a:xfrm>
            <a:off x="1147878" y="428787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5503860-CBC2-C148-EA41-05BFE8058B4F}"/>
              </a:ext>
            </a:extLst>
          </p:cNvPr>
          <p:cNvSpPr/>
          <p:nvPr/>
        </p:nvSpPr>
        <p:spPr>
          <a:xfrm>
            <a:off x="1147878" y="409189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F0DD94-A1C1-F766-1D47-C650B5B444A9}"/>
              </a:ext>
            </a:extLst>
          </p:cNvPr>
          <p:cNvSpPr/>
          <p:nvPr/>
        </p:nvSpPr>
        <p:spPr>
          <a:xfrm>
            <a:off x="1148996" y="386934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19778F-A556-C52F-F5DA-8CA2D5E5DCE3}"/>
              </a:ext>
            </a:extLst>
          </p:cNvPr>
          <p:cNvSpPr/>
          <p:nvPr/>
        </p:nvSpPr>
        <p:spPr>
          <a:xfrm>
            <a:off x="1148996" y="364210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DD6ED8A-2CED-3CAA-07AF-9F50D9921B3E}"/>
              </a:ext>
            </a:extLst>
          </p:cNvPr>
          <p:cNvSpPr/>
          <p:nvPr/>
        </p:nvSpPr>
        <p:spPr>
          <a:xfrm>
            <a:off x="1148996" y="337872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ACEDBC-4DF9-2C52-0FCE-F782850A39DD}"/>
              </a:ext>
            </a:extLst>
          </p:cNvPr>
          <p:cNvSpPr/>
          <p:nvPr/>
        </p:nvSpPr>
        <p:spPr>
          <a:xfrm>
            <a:off x="1148996" y="312614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F955C20-74AA-8E9C-A214-7048655A5F10}"/>
              </a:ext>
            </a:extLst>
          </p:cNvPr>
          <p:cNvSpPr/>
          <p:nvPr/>
        </p:nvSpPr>
        <p:spPr>
          <a:xfrm>
            <a:off x="1148996" y="285157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2310AE-B519-A2BC-59CA-3AC03DA1B91E}"/>
              </a:ext>
            </a:extLst>
          </p:cNvPr>
          <p:cNvSpPr/>
          <p:nvPr/>
        </p:nvSpPr>
        <p:spPr>
          <a:xfrm>
            <a:off x="1374705" y="262288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9C02A48-9C57-0D47-00AE-2A9AED48CBBF}"/>
              </a:ext>
            </a:extLst>
          </p:cNvPr>
          <p:cNvSpPr/>
          <p:nvPr/>
        </p:nvSpPr>
        <p:spPr>
          <a:xfrm>
            <a:off x="2105324" y="242536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9FB9659-85C9-65E3-845B-A0A994B40520}"/>
              </a:ext>
            </a:extLst>
          </p:cNvPr>
          <p:cNvSpPr/>
          <p:nvPr/>
        </p:nvSpPr>
        <p:spPr>
          <a:xfrm>
            <a:off x="2582835" y="248295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A256A-D2C2-12B6-4450-4BB82ED19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sound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different from conventional US but as safe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acoustic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29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533400" y="6406480"/>
            <a:ext cx="80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From: </a:t>
            </a:r>
            <a:r>
              <a:rPr lang="en-US" sz="1600" b="1" dirty="0" err="1">
                <a:latin typeface="+mn-lt"/>
              </a:rPr>
              <a:t>Duric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Littrup</a:t>
            </a:r>
            <a:r>
              <a:rPr lang="en-US" sz="1600" b="1" dirty="0">
                <a:latin typeface="+mn-lt"/>
              </a:rPr>
              <a:t>, 2017</a:t>
            </a:r>
            <a:r>
              <a:rPr lang="en-US" sz="1600" i="1" dirty="0">
                <a:latin typeface="+mn-lt"/>
              </a:rPr>
              <a:t>. </a:t>
            </a:r>
            <a:r>
              <a:rPr lang="en-US" sz="1600" dirty="0">
                <a:latin typeface="+mn-lt"/>
              </a:rPr>
              <a:t>Breast Ultrasound Tomography</a:t>
            </a:r>
            <a:r>
              <a:rPr lang="en-US" sz="1600" i="1" dirty="0">
                <a:latin typeface="+mn-lt"/>
              </a:rPr>
              <a:t>, </a:t>
            </a:r>
            <a:r>
              <a:rPr lang="en-US" sz="1600" i="1" dirty="0" err="1">
                <a:latin typeface="+mn-lt"/>
              </a:rPr>
              <a:t>IntechOpen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Speed of Sound vs MRI Images</a:t>
            </a:r>
            <a:endParaRPr lang="LID4096" sz="2800" dirty="0"/>
          </a:p>
        </p:txBody>
      </p:sp>
      <p:pic>
        <p:nvPicPr>
          <p:cNvPr id="9" name="Picture 8" descr="A picture containing old&#10;&#10;Description automatically generated">
            <a:extLst>
              <a:ext uri="{FF2B5EF4-FFF2-40B4-BE49-F238E27FC236}">
                <a16:creationId xmlns:a16="http://schemas.microsoft.com/office/drawing/2014/main" id="{916B5114-C727-8AD5-BE93-B14EC8D7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38" y="1772816"/>
            <a:ext cx="8263725" cy="3719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289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99F8-2203-C828-DED6-3899BA40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32656"/>
            <a:ext cx="8077200" cy="762000"/>
          </a:xfrm>
        </p:spPr>
        <p:txBody>
          <a:bodyPr/>
          <a:lstStyle/>
          <a:p>
            <a:r>
              <a:rPr lang="en-US" sz="3200" dirty="0"/>
              <a:t>H2020: PAMMOTH</a:t>
            </a:r>
            <a:endParaRPr lang="LID4096" sz="3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0FBFCF-E50E-A343-A950-599993A2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1094656"/>
            <a:ext cx="5976664" cy="440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5F45B-6C55-B114-EA37-98BABA23AA4E}"/>
              </a:ext>
            </a:extLst>
          </p:cNvPr>
          <p:cNvSpPr txBox="1"/>
          <p:nvPr/>
        </p:nvSpPr>
        <p:spPr>
          <a:xfrm>
            <a:off x="522637" y="5734934"/>
            <a:ext cx="8077200" cy="71840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1600" b="1" dirty="0">
                <a:latin typeface="+mn-lt"/>
              </a:rPr>
              <a:t>Combined PAT+UST scanner to obtain novel diagnostic information from high resolution maps of optical and acoustic properties</a:t>
            </a:r>
            <a:endParaRPr lang="LID4096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73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0EAF-4FD9-4750-044C-5C38F48E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6672"/>
            <a:ext cx="8077200" cy="762000"/>
          </a:xfrm>
        </p:spPr>
        <p:txBody>
          <a:bodyPr/>
          <a:lstStyle/>
          <a:p>
            <a:r>
              <a:rPr lang="en-US" dirty="0"/>
              <a:t>PAM3 System</a:t>
            </a:r>
            <a:endParaRPr lang="LID4096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466202-0E29-4533-3FFE-171870AC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844824"/>
            <a:ext cx="835659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78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heme/theme1.xml><?xml version="1.0" encoding="utf-8"?>
<a:theme xmlns:a="http://schemas.openxmlformats.org/drawingml/2006/main" name="template-cwi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0500"/>
      </a:accent1>
      <a:accent2>
        <a:srgbClr val="A70500"/>
      </a:accent2>
      <a:accent3>
        <a:srgbClr val="FFFFFF"/>
      </a:accent3>
      <a:accent4>
        <a:srgbClr val="000000"/>
      </a:accent4>
      <a:accent5>
        <a:srgbClr val="D0AAAA"/>
      </a:accent5>
      <a:accent6>
        <a:srgbClr val="970400"/>
      </a:accent6>
      <a:hlink>
        <a:srgbClr val="7F0400"/>
      </a:hlink>
      <a:folHlink>
        <a:srgbClr val="7E5D5D"/>
      </a:folHlink>
    </a:clrScheme>
    <a:fontScheme name="template-cw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lnDef>
  </a:objectDefaults>
  <a:extraClrSchemeLst>
    <a:extraClrScheme>
      <a:clrScheme name="template-cw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-cw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Office\Templates\template-cwi.pot</Template>
  <TotalTime>238</TotalTime>
  <Words>2522</Words>
  <Application>Microsoft Office PowerPoint</Application>
  <PresentationFormat>On-screen Show (4:3)</PresentationFormat>
  <Paragraphs>599</Paragraphs>
  <Slides>57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Abadi</vt:lpstr>
      <vt:lpstr>Arial</vt:lpstr>
      <vt:lpstr>Cambria</vt:lpstr>
      <vt:lpstr>Cambria Math</vt:lpstr>
      <vt:lpstr>CMSS8</vt:lpstr>
      <vt:lpstr>Times New Roman</vt:lpstr>
      <vt:lpstr>Verdana</vt:lpstr>
      <vt:lpstr>Wingdings</vt:lpstr>
      <vt:lpstr>template-cwi</vt:lpstr>
      <vt:lpstr>Photoacoustic and Ultrasonic Tomography for Breast Imaging</vt:lpstr>
      <vt:lpstr>Breast Cancer</vt:lpstr>
      <vt:lpstr>Conventional Breast Imaging</vt:lpstr>
      <vt:lpstr>Photoacoustic Tomography (PAT)</vt:lpstr>
      <vt:lpstr>Photoacoustic Imaging: Spectral Properties</vt:lpstr>
      <vt:lpstr>Ultrasound Tomography (UST)</vt:lpstr>
      <vt:lpstr>Speed of Sound vs MRI Images</vt:lpstr>
      <vt:lpstr>H2020: PAMMOTH</vt:lpstr>
      <vt:lpstr>PAM3 System</vt:lpstr>
      <vt:lpstr>Our Contributions</vt:lpstr>
      <vt:lpstr>PAT: Mathematical Modelling</vt:lpstr>
      <vt:lpstr>PAT Image Reconstruction –  General Considerations</vt:lpstr>
      <vt:lpstr>PAT Sensing Geometries</vt:lpstr>
      <vt:lpstr>PAT Visibility Condition</vt:lpstr>
      <vt:lpstr>PAT Reconstruction Approaches</vt:lpstr>
      <vt:lpstr>Model-Based Approaches</vt:lpstr>
      <vt:lpstr>Acoustic Wave Solvers</vt:lpstr>
      <vt:lpstr>k-Wave</vt:lpstr>
      <vt:lpstr>Variational Regularization Approaches</vt:lpstr>
      <vt:lpstr>Comparison for One-Sided Sensor Data</vt:lpstr>
      <vt:lpstr>Comparison for Sub-Sampled Data</vt:lpstr>
      <vt:lpstr>PAMMOTH modeling, baseline</vt:lpstr>
      <vt:lpstr>PowerPoint Presentation</vt:lpstr>
      <vt:lpstr>PowerPoint Presentation</vt:lpstr>
      <vt:lpstr>PowerPoint Presentation</vt:lpstr>
      <vt:lpstr>PowerPoint Presentation</vt:lpstr>
      <vt:lpstr>Illustration: Phantom Validation</vt:lpstr>
      <vt:lpstr>Illustration: Phantom Validation</vt:lpstr>
      <vt:lpstr>Illustration: In Vivo Results</vt:lpstr>
      <vt:lpstr>How deep can we image?</vt:lpstr>
      <vt:lpstr>UST: Mathematical Modelling (simplified)</vt:lpstr>
      <vt:lpstr>UST Reconstruction Approaches</vt:lpstr>
      <vt:lpstr>Time Domain Full Waveform Inversion</vt:lpstr>
      <vt:lpstr>3D Time Domain FWI for Breast UST</vt:lpstr>
      <vt:lpstr>Numerical proof-of-concept study</vt:lpstr>
      <vt:lpstr>Numerical proof-of-concept study</vt:lpstr>
      <vt:lpstr>FWI for Experimental Data: Where Are We?</vt:lpstr>
      <vt:lpstr>SOS Phantom</vt:lpstr>
      <vt:lpstr>SOS Phantom: Travel Time Tomography </vt:lpstr>
      <vt:lpstr>SOS Phantom: FWI</vt:lpstr>
      <vt:lpstr>SOS Phantom: FWI</vt:lpstr>
      <vt:lpstr>SOS Phantom: FWI</vt:lpstr>
      <vt:lpstr>SOS Phantom: FWI</vt:lpstr>
      <vt:lpstr>SOS Phantom: FWI</vt:lpstr>
      <vt:lpstr>In Vivo  Results: TTT</vt:lpstr>
      <vt:lpstr>In Vivo  Results FWI</vt:lpstr>
      <vt:lpstr>In Vivo  Results FWI</vt:lpstr>
      <vt:lpstr>In Vivo  Results FWI</vt:lpstr>
      <vt:lpstr>In Vivo  Results FWI</vt:lpstr>
      <vt:lpstr>In Vivo  Results FWI</vt:lpstr>
      <vt:lpstr>In Vivo  Results FWI</vt:lpstr>
      <vt:lpstr>Improvement (up to now…)</vt:lpstr>
      <vt:lpstr>PowerPoint Presentation</vt:lpstr>
      <vt:lpstr>Using 2SOS model in PAT</vt:lpstr>
      <vt:lpstr>Using TOF model in PAT</vt:lpstr>
      <vt:lpstr>Using FWI model in PAT</vt:lpstr>
      <vt:lpstr>Summary &amp; Outlook</vt:lpstr>
    </vt:vector>
  </TitlesOfParts>
  <Manager/>
  <Company>Het Hoofdkantoor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CWI</dc:title>
  <dc:subject/>
  <dc:creator>Thom Bouman</dc:creator>
  <cp:keywords/>
  <dc:description/>
  <cp:lastModifiedBy>Felix Lucka</cp:lastModifiedBy>
  <cp:revision>282</cp:revision>
  <dcterms:created xsi:type="dcterms:W3CDTF">2001-02-21T14:32:28Z</dcterms:created>
  <dcterms:modified xsi:type="dcterms:W3CDTF">2023-11-15T16:59:33Z</dcterms:modified>
  <cp:category/>
</cp:coreProperties>
</file>